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75" r:id="rId3"/>
    <p:sldId id="261" r:id="rId4"/>
    <p:sldId id="276" r:id="rId5"/>
    <p:sldId id="257" r:id="rId6"/>
    <p:sldId id="258" r:id="rId7"/>
    <p:sldId id="260" r:id="rId8"/>
    <p:sldId id="262" r:id="rId9"/>
    <p:sldId id="268" r:id="rId10"/>
    <p:sldId id="269" r:id="rId11"/>
    <p:sldId id="272" r:id="rId12"/>
    <p:sldId id="271" r:id="rId13"/>
    <p:sldId id="273" r:id="rId14"/>
    <p:sldId id="274" r:id="rId15"/>
    <p:sldId id="263" r:id="rId16"/>
    <p:sldId id="26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9" autoAdjust="0"/>
    <p:restoredTop sz="81504" autoAdjust="0"/>
  </p:normalViewPr>
  <p:slideViewPr>
    <p:cSldViewPr snapToGrid="0">
      <p:cViewPr varScale="1">
        <p:scale>
          <a:sx n="93" d="100"/>
          <a:sy n="93" d="100"/>
        </p:scale>
        <p:origin x="121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263608-C278-41CE-B17C-783B24102615}" type="datetimeFigureOut">
              <a:rPr lang="en-US" smtClean="0"/>
              <a:t>10/4/2024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6691D7-39D4-48C0-BAF5-D10513608D38}" type="slidenum">
              <a:rPr lang="en-US" smtClean="0"/>
              <a:t>‹#›</a:t>
            </a:fld>
            <a:endParaRPr lang="en-US"/>
          </a:p>
        </p:txBody>
      </p:sp>
    </p:spTree>
    <p:extLst>
      <p:ext uri="{BB962C8B-B14F-4D97-AF65-F5344CB8AC3E}">
        <p14:creationId xmlns:p14="http://schemas.microsoft.com/office/powerpoint/2010/main" val="2884620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6691D7-39D4-48C0-BAF5-D10513608D38}" type="slidenum">
              <a:rPr lang="en-US" smtClean="0"/>
              <a:t>1</a:t>
            </a:fld>
            <a:endParaRPr lang="en-US"/>
          </a:p>
        </p:txBody>
      </p:sp>
    </p:spTree>
    <p:extLst>
      <p:ext uri="{BB962C8B-B14F-4D97-AF65-F5344CB8AC3E}">
        <p14:creationId xmlns:p14="http://schemas.microsoft.com/office/powerpoint/2010/main" val="16419014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6691D7-39D4-48C0-BAF5-D10513608D38}" type="slidenum">
              <a:rPr lang="en-US" smtClean="0"/>
              <a:t>12</a:t>
            </a:fld>
            <a:endParaRPr lang="en-US"/>
          </a:p>
        </p:txBody>
      </p:sp>
    </p:spTree>
    <p:extLst>
      <p:ext uri="{BB962C8B-B14F-4D97-AF65-F5344CB8AC3E}">
        <p14:creationId xmlns:p14="http://schemas.microsoft.com/office/powerpoint/2010/main" val="31700636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6691D7-39D4-48C0-BAF5-D10513608D38}" type="slidenum">
              <a:rPr lang="en-US" smtClean="0"/>
              <a:t>13</a:t>
            </a:fld>
            <a:endParaRPr lang="en-US"/>
          </a:p>
        </p:txBody>
      </p:sp>
    </p:spTree>
    <p:extLst>
      <p:ext uri="{BB962C8B-B14F-4D97-AF65-F5344CB8AC3E}">
        <p14:creationId xmlns:p14="http://schemas.microsoft.com/office/powerpoint/2010/main" val="18488399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6691D7-39D4-48C0-BAF5-D10513608D38}" type="slidenum">
              <a:rPr lang="en-US" smtClean="0"/>
              <a:t>14</a:t>
            </a:fld>
            <a:endParaRPr lang="en-US"/>
          </a:p>
        </p:txBody>
      </p:sp>
    </p:spTree>
    <p:extLst>
      <p:ext uri="{BB962C8B-B14F-4D97-AF65-F5344CB8AC3E}">
        <p14:creationId xmlns:p14="http://schemas.microsoft.com/office/powerpoint/2010/main" val="15608150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6691D7-39D4-48C0-BAF5-D10513608D38}" type="slidenum">
              <a:rPr lang="en-US" smtClean="0"/>
              <a:t>16</a:t>
            </a:fld>
            <a:endParaRPr lang="en-US"/>
          </a:p>
        </p:txBody>
      </p:sp>
    </p:spTree>
    <p:extLst>
      <p:ext uri="{BB962C8B-B14F-4D97-AF65-F5344CB8AC3E}">
        <p14:creationId xmlns:p14="http://schemas.microsoft.com/office/powerpoint/2010/main" val="3885873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6691D7-39D4-48C0-BAF5-D10513608D38}" type="slidenum">
              <a:rPr lang="en-US" smtClean="0"/>
              <a:t>4</a:t>
            </a:fld>
            <a:endParaRPr lang="en-US"/>
          </a:p>
        </p:txBody>
      </p:sp>
    </p:spTree>
    <p:extLst>
      <p:ext uri="{BB962C8B-B14F-4D97-AF65-F5344CB8AC3E}">
        <p14:creationId xmlns:p14="http://schemas.microsoft.com/office/powerpoint/2010/main" val="40626236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6691D7-39D4-48C0-BAF5-D10513608D38}" type="slidenum">
              <a:rPr lang="en-US" smtClean="0"/>
              <a:t>5</a:t>
            </a:fld>
            <a:endParaRPr lang="en-US"/>
          </a:p>
        </p:txBody>
      </p:sp>
    </p:spTree>
    <p:extLst>
      <p:ext uri="{BB962C8B-B14F-4D97-AF65-F5344CB8AC3E}">
        <p14:creationId xmlns:p14="http://schemas.microsoft.com/office/powerpoint/2010/main" val="2066278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6691D7-39D4-48C0-BAF5-D10513608D38}" type="slidenum">
              <a:rPr lang="en-US" smtClean="0"/>
              <a:t>6</a:t>
            </a:fld>
            <a:endParaRPr lang="en-US"/>
          </a:p>
        </p:txBody>
      </p:sp>
    </p:spTree>
    <p:extLst>
      <p:ext uri="{BB962C8B-B14F-4D97-AF65-F5344CB8AC3E}">
        <p14:creationId xmlns:p14="http://schemas.microsoft.com/office/powerpoint/2010/main" val="3056655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6691D7-39D4-48C0-BAF5-D10513608D38}" type="slidenum">
              <a:rPr lang="en-US" smtClean="0"/>
              <a:t>7</a:t>
            </a:fld>
            <a:endParaRPr lang="en-US"/>
          </a:p>
        </p:txBody>
      </p:sp>
    </p:spTree>
    <p:extLst>
      <p:ext uri="{BB962C8B-B14F-4D97-AF65-F5344CB8AC3E}">
        <p14:creationId xmlns:p14="http://schemas.microsoft.com/office/powerpoint/2010/main" val="2524402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6691D7-39D4-48C0-BAF5-D10513608D38}" type="slidenum">
              <a:rPr lang="en-US" smtClean="0"/>
              <a:t>8</a:t>
            </a:fld>
            <a:endParaRPr lang="en-US"/>
          </a:p>
        </p:txBody>
      </p:sp>
    </p:spTree>
    <p:extLst>
      <p:ext uri="{BB962C8B-B14F-4D97-AF65-F5344CB8AC3E}">
        <p14:creationId xmlns:p14="http://schemas.microsoft.com/office/powerpoint/2010/main" val="1369991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6691D7-39D4-48C0-BAF5-D10513608D38}" type="slidenum">
              <a:rPr lang="en-US" smtClean="0"/>
              <a:t>9</a:t>
            </a:fld>
            <a:endParaRPr lang="en-US"/>
          </a:p>
        </p:txBody>
      </p:sp>
    </p:spTree>
    <p:extLst>
      <p:ext uri="{BB962C8B-B14F-4D97-AF65-F5344CB8AC3E}">
        <p14:creationId xmlns:p14="http://schemas.microsoft.com/office/powerpoint/2010/main" val="6510566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6691D7-39D4-48C0-BAF5-D10513608D38}" type="slidenum">
              <a:rPr lang="en-US" smtClean="0"/>
              <a:t>10</a:t>
            </a:fld>
            <a:endParaRPr lang="en-US"/>
          </a:p>
        </p:txBody>
      </p:sp>
    </p:spTree>
    <p:extLst>
      <p:ext uri="{BB962C8B-B14F-4D97-AF65-F5344CB8AC3E}">
        <p14:creationId xmlns:p14="http://schemas.microsoft.com/office/powerpoint/2010/main" val="3048832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6691D7-39D4-48C0-BAF5-D10513608D38}" type="slidenum">
              <a:rPr lang="en-US" smtClean="0"/>
              <a:t>11</a:t>
            </a:fld>
            <a:endParaRPr lang="en-US"/>
          </a:p>
        </p:txBody>
      </p:sp>
    </p:spTree>
    <p:extLst>
      <p:ext uri="{BB962C8B-B14F-4D97-AF65-F5344CB8AC3E}">
        <p14:creationId xmlns:p14="http://schemas.microsoft.com/office/powerpoint/2010/main" val="2522016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EF2E161-A21C-40E7-BEE5-74AAFCF28E3C}"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8B028-2E87-4F45-9275-19F1C5A0153A}" type="slidenum">
              <a:rPr lang="en-US" smtClean="0"/>
              <a:t>‹#›</a:t>
            </a:fld>
            <a:endParaRPr lang="en-US"/>
          </a:p>
        </p:txBody>
      </p:sp>
    </p:spTree>
    <p:extLst>
      <p:ext uri="{BB962C8B-B14F-4D97-AF65-F5344CB8AC3E}">
        <p14:creationId xmlns:p14="http://schemas.microsoft.com/office/powerpoint/2010/main" val="1887605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F2E161-A21C-40E7-BEE5-74AAFCF28E3C}"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8B028-2E87-4F45-9275-19F1C5A0153A}" type="slidenum">
              <a:rPr lang="en-US" smtClean="0"/>
              <a:t>‹#›</a:t>
            </a:fld>
            <a:endParaRPr lang="en-US"/>
          </a:p>
        </p:txBody>
      </p:sp>
    </p:spTree>
    <p:extLst>
      <p:ext uri="{BB962C8B-B14F-4D97-AF65-F5344CB8AC3E}">
        <p14:creationId xmlns:p14="http://schemas.microsoft.com/office/powerpoint/2010/main" val="2128980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F2E161-A21C-40E7-BEE5-74AAFCF28E3C}"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8B028-2E87-4F45-9275-19F1C5A0153A}" type="slidenum">
              <a:rPr lang="en-US" smtClean="0"/>
              <a:t>‹#›</a:t>
            </a:fld>
            <a:endParaRPr lang="en-US"/>
          </a:p>
        </p:txBody>
      </p:sp>
    </p:spTree>
    <p:extLst>
      <p:ext uri="{BB962C8B-B14F-4D97-AF65-F5344CB8AC3E}">
        <p14:creationId xmlns:p14="http://schemas.microsoft.com/office/powerpoint/2010/main" val="1425016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F2E161-A21C-40E7-BEE5-74AAFCF28E3C}"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8B028-2E87-4F45-9275-19F1C5A0153A}" type="slidenum">
              <a:rPr lang="en-US" smtClean="0"/>
              <a:t>‹#›</a:t>
            </a:fld>
            <a:endParaRPr lang="en-US"/>
          </a:p>
        </p:txBody>
      </p:sp>
    </p:spTree>
    <p:extLst>
      <p:ext uri="{BB962C8B-B14F-4D97-AF65-F5344CB8AC3E}">
        <p14:creationId xmlns:p14="http://schemas.microsoft.com/office/powerpoint/2010/main" val="325505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F2E161-A21C-40E7-BEE5-74AAFCF28E3C}" type="datetimeFigureOut">
              <a:rPr lang="en-US" smtClean="0"/>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8B028-2E87-4F45-9275-19F1C5A0153A}" type="slidenum">
              <a:rPr lang="en-US" smtClean="0"/>
              <a:t>‹#›</a:t>
            </a:fld>
            <a:endParaRPr lang="en-US"/>
          </a:p>
        </p:txBody>
      </p:sp>
    </p:spTree>
    <p:extLst>
      <p:ext uri="{BB962C8B-B14F-4D97-AF65-F5344CB8AC3E}">
        <p14:creationId xmlns:p14="http://schemas.microsoft.com/office/powerpoint/2010/main" val="2032428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EF2E161-A21C-40E7-BEE5-74AAFCF28E3C}" type="datetimeFigureOut">
              <a:rPr lang="en-US" smtClean="0"/>
              <a:t>10/4/2024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8B028-2E87-4F45-9275-19F1C5A0153A}" type="slidenum">
              <a:rPr lang="en-US" smtClean="0"/>
              <a:t>‹#›</a:t>
            </a:fld>
            <a:endParaRPr lang="en-US"/>
          </a:p>
        </p:txBody>
      </p:sp>
    </p:spTree>
    <p:extLst>
      <p:ext uri="{BB962C8B-B14F-4D97-AF65-F5344CB8AC3E}">
        <p14:creationId xmlns:p14="http://schemas.microsoft.com/office/powerpoint/2010/main" val="622095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EF2E161-A21C-40E7-BEE5-74AAFCF28E3C}" type="datetimeFigureOut">
              <a:rPr lang="en-US" smtClean="0"/>
              <a:t>10/4/2024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B8B028-2E87-4F45-9275-19F1C5A0153A}" type="slidenum">
              <a:rPr lang="en-US" smtClean="0"/>
              <a:t>‹#›</a:t>
            </a:fld>
            <a:endParaRPr lang="en-US"/>
          </a:p>
        </p:txBody>
      </p:sp>
    </p:spTree>
    <p:extLst>
      <p:ext uri="{BB962C8B-B14F-4D97-AF65-F5344CB8AC3E}">
        <p14:creationId xmlns:p14="http://schemas.microsoft.com/office/powerpoint/2010/main" val="2580850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EF2E161-A21C-40E7-BEE5-74AAFCF28E3C}" type="datetimeFigureOut">
              <a:rPr lang="en-US" smtClean="0"/>
              <a:t>10/4/2024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B8B028-2E87-4F45-9275-19F1C5A0153A}" type="slidenum">
              <a:rPr lang="en-US" smtClean="0"/>
              <a:t>‹#›</a:t>
            </a:fld>
            <a:endParaRPr lang="en-US"/>
          </a:p>
        </p:txBody>
      </p:sp>
    </p:spTree>
    <p:extLst>
      <p:ext uri="{BB962C8B-B14F-4D97-AF65-F5344CB8AC3E}">
        <p14:creationId xmlns:p14="http://schemas.microsoft.com/office/powerpoint/2010/main" val="282569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F2E161-A21C-40E7-BEE5-74AAFCF28E3C}" type="datetimeFigureOut">
              <a:rPr lang="en-US" smtClean="0"/>
              <a:t>10/4/2024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B8B028-2E87-4F45-9275-19F1C5A0153A}" type="slidenum">
              <a:rPr lang="en-US" smtClean="0"/>
              <a:t>‹#›</a:t>
            </a:fld>
            <a:endParaRPr lang="en-US"/>
          </a:p>
        </p:txBody>
      </p:sp>
    </p:spTree>
    <p:extLst>
      <p:ext uri="{BB962C8B-B14F-4D97-AF65-F5344CB8AC3E}">
        <p14:creationId xmlns:p14="http://schemas.microsoft.com/office/powerpoint/2010/main" val="286776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F2E161-A21C-40E7-BEE5-74AAFCF28E3C}" type="datetimeFigureOut">
              <a:rPr lang="en-US" smtClean="0"/>
              <a:t>10/4/2024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8B028-2E87-4F45-9275-19F1C5A0153A}" type="slidenum">
              <a:rPr lang="en-US" smtClean="0"/>
              <a:t>‹#›</a:t>
            </a:fld>
            <a:endParaRPr lang="en-US"/>
          </a:p>
        </p:txBody>
      </p:sp>
    </p:spTree>
    <p:extLst>
      <p:ext uri="{BB962C8B-B14F-4D97-AF65-F5344CB8AC3E}">
        <p14:creationId xmlns:p14="http://schemas.microsoft.com/office/powerpoint/2010/main" val="909101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F2E161-A21C-40E7-BEE5-74AAFCF28E3C}" type="datetimeFigureOut">
              <a:rPr lang="en-US" smtClean="0"/>
              <a:t>10/4/2024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8B028-2E87-4F45-9275-19F1C5A0153A}" type="slidenum">
              <a:rPr lang="en-US" smtClean="0"/>
              <a:t>‹#›</a:t>
            </a:fld>
            <a:endParaRPr lang="en-US"/>
          </a:p>
        </p:txBody>
      </p:sp>
    </p:spTree>
    <p:extLst>
      <p:ext uri="{BB962C8B-B14F-4D97-AF65-F5344CB8AC3E}">
        <p14:creationId xmlns:p14="http://schemas.microsoft.com/office/powerpoint/2010/main" val="2688982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F2E161-A21C-40E7-BEE5-74AAFCF28E3C}" type="datetimeFigureOut">
              <a:rPr lang="en-US" smtClean="0"/>
              <a:t>10/4/2024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B8B028-2E87-4F45-9275-19F1C5A0153A}" type="slidenum">
              <a:rPr lang="en-US" smtClean="0"/>
              <a:t>‹#›</a:t>
            </a:fld>
            <a:endParaRPr lang="en-US"/>
          </a:p>
        </p:txBody>
      </p:sp>
    </p:spTree>
    <p:extLst>
      <p:ext uri="{BB962C8B-B14F-4D97-AF65-F5344CB8AC3E}">
        <p14:creationId xmlns:p14="http://schemas.microsoft.com/office/powerpoint/2010/main" val="1718535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rgethiv.org/sites/default/files/media/documents/2021-12/EHE_Triannual_Report_Instruction_Manual_2021.pdf"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67" name="Rectangle 2055">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8" name="Right Triangle 2057">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69" name="Rectangle 2059">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965200" y="1383528"/>
            <a:ext cx="5925989" cy="3167510"/>
          </a:xfrm>
        </p:spPr>
        <p:txBody>
          <a:bodyPr anchor="b">
            <a:normAutofit/>
          </a:bodyPr>
          <a:lstStyle/>
          <a:p>
            <a:pPr algn="r"/>
            <a:r>
              <a:rPr lang="en-US" sz="7400"/>
              <a:t>Triannual Report </a:t>
            </a:r>
            <a:br>
              <a:rPr lang="en-US" sz="7400"/>
            </a:br>
            <a:r>
              <a:rPr lang="en-US" sz="7400"/>
              <a:t>Data Tutorial</a:t>
            </a:r>
          </a:p>
        </p:txBody>
      </p:sp>
      <p:pic>
        <p:nvPicPr>
          <p:cNvPr id="2051" name="Picture 1" descr="cid:image001.png@01D4A9C2.B6FADB30"/>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883645" y="2209474"/>
            <a:ext cx="1920406" cy="248941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4045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45A6505-65D3-4260-950E-E068471DF0DB}"/>
              </a:ext>
            </a:extLst>
          </p:cNvPr>
          <p:cNvSpPr txBox="1"/>
          <p:nvPr/>
        </p:nvSpPr>
        <p:spPr>
          <a:xfrm>
            <a:off x="819150" y="734427"/>
            <a:ext cx="8248650" cy="1754326"/>
          </a:xfrm>
          <a:prstGeom prst="rect">
            <a:avLst/>
          </a:prstGeom>
          <a:noFill/>
        </p:spPr>
        <p:txBody>
          <a:bodyPr wrap="square" rtlCol="0">
            <a:spAutoFit/>
          </a:bodyPr>
          <a:lstStyle/>
          <a:p>
            <a:r>
              <a:rPr lang="en-US" dirty="0"/>
              <a:t>Step 3: Select </a:t>
            </a:r>
            <a:r>
              <a:rPr lang="en-US" b="1" dirty="0"/>
              <a:t>Date Range </a:t>
            </a:r>
            <a:r>
              <a:rPr lang="en-US" dirty="0"/>
              <a:t>1/01/2023 – 04/30/2023</a:t>
            </a:r>
          </a:p>
          <a:p>
            <a:r>
              <a:rPr lang="en-US" dirty="0"/>
              <a:t>Step 4: Under </a:t>
            </a:r>
            <a:r>
              <a:rPr lang="en-US" b="1" dirty="0"/>
              <a:t>Custom Filters</a:t>
            </a:r>
            <a:r>
              <a:rPr lang="en-US" dirty="0"/>
              <a:t>, select </a:t>
            </a:r>
            <a:r>
              <a:rPr lang="en-US" b="1" dirty="0"/>
              <a:t>Intake Date</a:t>
            </a:r>
            <a:r>
              <a:rPr lang="en-US" dirty="0"/>
              <a:t>, click </a:t>
            </a:r>
            <a:r>
              <a:rPr lang="en-US" b="1" dirty="0"/>
              <a:t>Add Filter</a:t>
            </a:r>
            <a:r>
              <a:rPr lang="en-US" dirty="0"/>
              <a:t>, within Intake Date click down arrow to select </a:t>
            </a:r>
            <a:r>
              <a:rPr lang="en-US" b="1" dirty="0"/>
              <a:t>Between dates (inclusive)  </a:t>
            </a:r>
            <a:r>
              <a:rPr lang="en-US" dirty="0"/>
              <a:t>and for </a:t>
            </a:r>
            <a:r>
              <a:rPr lang="en-US" dirty="0">
                <a:solidFill>
                  <a:srgbClr val="FF0000"/>
                </a:solidFill>
              </a:rPr>
              <a:t>*</a:t>
            </a:r>
            <a:r>
              <a:rPr lang="en-US" b="1" dirty="0"/>
              <a:t>Start</a:t>
            </a:r>
            <a:r>
              <a:rPr lang="en-US" dirty="0"/>
              <a:t> and </a:t>
            </a:r>
            <a:r>
              <a:rPr lang="en-US" dirty="0">
                <a:solidFill>
                  <a:srgbClr val="FF0000"/>
                </a:solidFill>
              </a:rPr>
              <a:t>*</a:t>
            </a:r>
            <a:r>
              <a:rPr lang="en-US" b="1" dirty="0"/>
              <a:t>End</a:t>
            </a:r>
            <a:r>
              <a:rPr lang="en-US" dirty="0"/>
              <a:t> dates enter 1/01/2023 – 04/30/2023</a:t>
            </a:r>
          </a:p>
          <a:p>
            <a:r>
              <a:rPr lang="en-US" dirty="0"/>
              <a:t>Step 5: Under </a:t>
            </a:r>
            <a:r>
              <a:rPr lang="en-US" b="1" dirty="0"/>
              <a:t>Display Options, </a:t>
            </a:r>
            <a:r>
              <a:rPr lang="en-US" b="1" dirty="0">
                <a:solidFill>
                  <a:srgbClr val="FF0000"/>
                </a:solidFill>
              </a:rPr>
              <a:t>*</a:t>
            </a:r>
            <a:r>
              <a:rPr lang="en-US" b="1" dirty="0"/>
              <a:t>Select Section</a:t>
            </a:r>
            <a:r>
              <a:rPr lang="en-US" dirty="0"/>
              <a:t>: click down arrow to select </a:t>
            </a:r>
            <a:r>
              <a:rPr lang="en-US" b="1" dirty="0"/>
              <a:t>HAB Core </a:t>
            </a:r>
            <a:r>
              <a:rPr lang="en-US" dirty="0"/>
              <a:t>then click on </a:t>
            </a:r>
            <a:r>
              <a:rPr lang="en-US" b="1" dirty="0"/>
              <a:t>Run Report</a:t>
            </a:r>
            <a:r>
              <a:rPr lang="en-US" dirty="0"/>
              <a:t>, scroll down for your results.</a:t>
            </a:r>
            <a:endParaRPr lang="en-US" b="1" dirty="0"/>
          </a:p>
        </p:txBody>
      </p:sp>
      <p:pic>
        <p:nvPicPr>
          <p:cNvPr id="4" name="Picture 3">
            <a:extLst>
              <a:ext uri="{FF2B5EF4-FFF2-40B4-BE49-F238E27FC236}">
                <a16:creationId xmlns:a16="http://schemas.microsoft.com/office/drawing/2014/main" id="{B629B73F-EAED-48F4-897B-AB6775F007B2}"/>
              </a:ext>
            </a:extLst>
          </p:cNvPr>
          <p:cNvPicPr>
            <a:picLocks noChangeAspect="1"/>
          </p:cNvPicPr>
          <p:nvPr/>
        </p:nvPicPr>
        <p:blipFill>
          <a:blip r:embed="rId3"/>
          <a:stretch>
            <a:fillRect/>
          </a:stretch>
        </p:blipFill>
        <p:spPr>
          <a:xfrm>
            <a:off x="958850" y="2488753"/>
            <a:ext cx="8362950" cy="4059376"/>
          </a:xfrm>
          <a:prstGeom prst="rect">
            <a:avLst/>
          </a:prstGeom>
        </p:spPr>
      </p:pic>
    </p:spTree>
    <p:extLst>
      <p:ext uri="{BB962C8B-B14F-4D97-AF65-F5344CB8AC3E}">
        <p14:creationId xmlns:p14="http://schemas.microsoft.com/office/powerpoint/2010/main" val="27583437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2418DF1-E7C8-4269-B02C-BA905B99DBC0}"/>
              </a:ext>
            </a:extLst>
          </p:cNvPr>
          <p:cNvSpPr txBox="1"/>
          <p:nvPr/>
        </p:nvSpPr>
        <p:spPr>
          <a:xfrm>
            <a:off x="1485900" y="5194403"/>
            <a:ext cx="8467725" cy="671915"/>
          </a:xfrm>
          <a:prstGeom prst="rect">
            <a:avLst/>
          </a:prstGeom>
          <a:noFill/>
        </p:spPr>
        <p:txBody>
          <a:bodyPr wrap="square" rtlCol="0">
            <a:sp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Compliant number in this example will be (</a:t>
            </a:r>
            <a:r>
              <a:rPr lang="en-US"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53</a:t>
            </a:r>
            <a:r>
              <a:rPr lang="en-US" sz="1800" dirty="0">
                <a:effectLst/>
                <a:latin typeface="Calibri" panose="020F0502020204030204" pitchFamily="34" charset="0"/>
                <a:ea typeface="Calibri" panose="020F0502020204030204" pitchFamily="34" charset="0"/>
                <a:cs typeface="Times New Roman" panose="02020603050405020304" pitchFamily="18" charset="0"/>
              </a:rPr>
              <a:t>) make a note of this value to be inputted in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Column A </a:t>
            </a:r>
            <a:r>
              <a:rPr lang="en-US" sz="1800" dirty="0">
                <a:effectLst/>
                <a:latin typeface="Calibri" panose="020F0502020204030204" pitchFamily="34" charset="0"/>
                <a:ea typeface="Calibri" panose="020F0502020204030204" pitchFamily="34" charset="0"/>
                <a:cs typeface="Times New Roman" panose="02020603050405020304" pitchFamily="18" charset="0"/>
              </a:rPr>
              <a:t>for new clients for ART Prescribed </a:t>
            </a:r>
          </a:p>
        </p:txBody>
      </p:sp>
      <p:pic>
        <p:nvPicPr>
          <p:cNvPr id="7" name="Picture 6">
            <a:extLst>
              <a:ext uri="{FF2B5EF4-FFF2-40B4-BE49-F238E27FC236}">
                <a16:creationId xmlns:a16="http://schemas.microsoft.com/office/drawing/2014/main" id="{A0F77C04-BCB0-48C4-B944-4501D7FEEE4D}"/>
              </a:ext>
            </a:extLst>
          </p:cNvPr>
          <p:cNvPicPr>
            <a:picLocks noChangeAspect="1"/>
          </p:cNvPicPr>
          <p:nvPr/>
        </p:nvPicPr>
        <p:blipFill>
          <a:blip r:embed="rId3"/>
          <a:stretch>
            <a:fillRect/>
          </a:stretch>
        </p:blipFill>
        <p:spPr>
          <a:xfrm>
            <a:off x="1485900" y="489857"/>
            <a:ext cx="9307286" cy="4704546"/>
          </a:xfrm>
          <a:prstGeom prst="rect">
            <a:avLst/>
          </a:prstGeom>
        </p:spPr>
      </p:pic>
      <p:sp>
        <p:nvSpPr>
          <p:cNvPr id="8" name="Rectangle 7">
            <a:extLst>
              <a:ext uri="{FF2B5EF4-FFF2-40B4-BE49-F238E27FC236}">
                <a16:creationId xmlns:a16="http://schemas.microsoft.com/office/drawing/2014/main" id="{7178DAE5-88BF-4A96-ACBB-1CFB202F95E1}"/>
              </a:ext>
            </a:extLst>
          </p:cNvPr>
          <p:cNvSpPr/>
          <p:nvPr/>
        </p:nvSpPr>
        <p:spPr>
          <a:xfrm>
            <a:off x="6096000" y="4613097"/>
            <a:ext cx="212333" cy="12329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E38350A1-74FA-41B7-995F-21445DCFBE49}"/>
              </a:ext>
            </a:extLst>
          </p:cNvPr>
          <p:cNvSpPr/>
          <p:nvPr/>
        </p:nvSpPr>
        <p:spPr>
          <a:xfrm>
            <a:off x="1592494" y="1140431"/>
            <a:ext cx="1695236" cy="297951"/>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39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7F86A2-C16A-4FB4-B4B4-8633E2DA5FC7}"/>
              </a:ext>
            </a:extLst>
          </p:cNvPr>
          <p:cNvSpPr txBox="1"/>
          <p:nvPr/>
        </p:nvSpPr>
        <p:spPr>
          <a:xfrm>
            <a:off x="1038224" y="1123461"/>
            <a:ext cx="7686675" cy="375552"/>
          </a:xfrm>
          <a:prstGeom prst="rect">
            <a:avLst/>
          </a:prstGeom>
          <a:noFill/>
        </p:spPr>
        <p:txBody>
          <a:bodyPr wrap="square" rtlCol="0">
            <a:sp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Step 6: Scroll up to previous Visual Analytics, click on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Remove Filter</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Run Report </a:t>
            </a:r>
          </a:p>
        </p:txBody>
      </p:sp>
      <p:pic>
        <p:nvPicPr>
          <p:cNvPr id="4" name="Picture 3">
            <a:extLst>
              <a:ext uri="{FF2B5EF4-FFF2-40B4-BE49-F238E27FC236}">
                <a16:creationId xmlns:a16="http://schemas.microsoft.com/office/drawing/2014/main" id="{BF139B65-C0CD-4606-90DE-80A74C24E3E5}"/>
              </a:ext>
            </a:extLst>
          </p:cNvPr>
          <p:cNvPicPr/>
          <p:nvPr/>
        </p:nvPicPr>
        <p:blipFill>
          <a:blip r:embed="rId3"/>
          <a:stretch>
            <a:fillRect/>
          </a:stretch>
        </p:blipFill>
        <p:spPr>
          <a:xfrm>
            <a:off x="1038225" y="1512859"/>
            <a:ext cx="1628775" cy="409575"/>
          </a:xfrm>
          <a:prstGeom prst="rect">
            <a:avLst/>
          </a:prstGeom>
        </p:spPr>
      </p:pic>
      <p:pic>
        <p:nvPicPr>
          <p:cNvPr id="1026" name="Picture 5">
            <a:extLst>
              <a:ext uri="{FF2B5EF4-FFF2-40B4-BE49-F238E27FC236}">
                <a16:creationId xmlns:a16="http://schemas.microsoft.com/office/drawing/2014/main" id="{91973407-9A05-477B-822F-BAC30639013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8224" y="1922434"/>
            <a:ext cx="9235933" cy="4180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60995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65E602F-373A-40EE-8A21-C92CAAD7B277}"/>
              </a:ext>
            </a:extLst>
          </p:cNvPr>
          <p:cNvSpPr txBox="1"/>
          <p:nvPr/>
        </p:nvSpPr>
        <p:spPr>
          <a:xfrm>
            <a:off x="895350" y="933450"/>
            <a:ext cx="9906000" cy="1070871"/>
          </a:xfrm>
          <a:prstGeom prst="rect">
            <a:avLst/>
          </a:prstGeom>
          <a:noFill/>
        </p:spPr>
        <p:txBody>
          <a:bodyPr wrap="square" rtlCol="0">
            <a:sp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Step 7: Scroll down for your results</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In this example, you will subtract, </a:t>
            </a:r>
            <a:r>
              <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1105</a:t>
            </a:r>
            <a:r>
              <a:rPr lang="en-US" sz="1800" dirty="0">
                <a:effectLst/>
                <a:latin typeface="Calibri" panose="020F0502020204030204" pitchFamily="34" charset="0"/>
                <a:ea typeface="Calibri" panose="020F0502020204030204" pitchFamily="34" charset="0"/>
                <a:cs typeface="Times New Roman" panose="02020603050405020304" pitchFamily="18" charset="0"/>
              </a:rPr>
              <a:t> – </a:t>
            </a:r>
            <a:r>
              <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53</a:t>
            </a:r>
            <a:r>
              <a:rPr lang="en-US" sz="1800" dirty="0">
                <a:effectLst/>
                <a:latin typeface="Calibri" panose="020F0502020204030204" pitchFamily="34" charset="0"/>
                <a:ea typeface="Calibri" panose="020F0502020204030204" pitchFamily="34" charset="0"/>
                <a:cs typeface="Times New Roman" panose="02020603050405020304" pitchFamily="18" charset="0"/>
              </a:rPr>
              <a:t> from previous results and you will input the amount (</a:t>
            </a:r>
            <a:r>
              <a:rPr lang="en-US"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1052</a:t>
            </a:r>
            <a:r>
              <a:rPr lang="en-US" sz="1800" dirty="0">
                <a:effectLst/>
                <a:latin typeface="Calibri" panose="020F0502020204030204" pitchFamily="34" charset="0"/>
                <a:ea typeface="Calibri" panose="020F0502020204030204" pitchFamily="34" charset="0"/>
                <a:cs typeface="Times New Roman" panose="02020603050405020304" pitchFamily="18" charset="0"/>
              </a:rPr>
              <a:t>) in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Column B </a:t>
            </a:r>
            <a:r>
              <a:rPr lang="en-US" sz="1800" dirty="0">
                <a:effectLst/>
                <a:latin typeface="Calibri" panose="020F0502020204030204" pitchFamily="34" charset="0"/>
                <a:ea typeface="Calibri" panose="020F0502020204030204" pitchFamily="34" charset="0"/>
                <a:cs typeface="Times New Roman" panose="02020603050405020304" pitchFamily="18" charset="0"/>
              </a:rPr>
              <a:t>for returning clients. Total clients would </a:t>
            </a:r>
            <a:r>
              <a:rPr lang="en-US" sz="1800">
                <a:effectLst/>
                <a:latin typeface="Calibri" panose="020F0502020204030204" pitchFamily="34" charset="0"/>
                <a:ea typeface="Calibri" panose="020F0502020204030204" pitchFamily="34" charset="0"/>
                <a:cs typeface="Times New Roman" panose="02020603050405020304" pitchFamily="18" charset="0"/>
              </a:rPr>
              <a:t>be </a:t>
            </a:r>
            <a:r>
              <a:rPr lang="en-US" sz="18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1105</a:t>
            </a:r>
            <a:r>
              <a:rPr lang="en-US" sz="180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to input into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Column C</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p:txBody>
      </p:sp>
      <p:pic>
        <p:nvPicPr>
          <p:cNvPr id="4" name="Picture 3">
            <a:extLst>
              <a:ext uri="{FF2B5EF4-FFF2-40B4-BE49-F238E27FC236}">
                <a16:creationId xmlns:a16="http://schemas.microsoft.com/office/drawing/2014/main" id="{3A42FF65-2503-4BC4-A01B-1A326F15E941}"/>
              </a:ext>
            </a:extLst>
          </p:cNvPr>
          <p:cNvPicPr>
            <a:picLocks noChangeAspect="1"/>
          </p:cNvPicPr>
          <p:nvPr/>
        </p:nvPicPr>
        <p:blipFill>
          <a:blip r:embed="rId3"/>
          <a:stretch>
            <a:fillRect/>
          </a:stretch>
        </p:blipFill>
        <p:spPr>
          <a:xfrm>
            <a:off x="1006867" y="2004321"/>
            <a:ext cx="10068675" cy="4170448"/>
          </a:xfrm>
          <a:prstGeom prst="rect">
            <a:avLst/>
          </a:prstGeom>
        </p:spPr>
      </p:pic>
      <p:sp>
        <p:nvSpPr>
          <p:cNvPr id="6" name="Rectangle 5">
            <a:extLst>
              <a:ext uri="{FF2B5EF4-FFF2-40B4-BE49-F238E27FC236}">
                <a16:creationId xmlns:a16="http://schemas.microsoft.com/office/drawing/2014/main" id="{2DB8CC28-957D-44CD-BFD8-61C285A3843E}"/>
              </a:ext>
            </a:extLst>
          </p:cNvPr>
          <p:cNvSpPr/>
          <p:nvPr/>
        </p:nvSpPr>
        <p:spPr>
          <a:xfrm>
            <a:off x="6020656" y="5630238"/>
            <a:ext cx="328773" cy="133564"/>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D07BD39-8F3F-493C-8FDF-55A754AEF99C}"/>
              </a:ext>
            </a:extLst>
          </p:cNvPr>
          <p:cNvSpPr/>
          <p:nvPr/>
        </p:nvSpPr>
        <p:spPr>
          <a:xfrm>
            <a:off x="1116458" y="2578813"/>
            <a:ext cx="1914418" cy="267129"/>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61789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w: Down 3">
            <a:extLst>
              <a:ext uri="{FF2B5EF4-FFF2-40B4-BE49-F238E27FC236}">
                <a16:creationId xmlns:a16="http://schemas.microsoft.com/office/drawing/2014/main" id="{E31C2012-C05E-4DC0-8AC9-9DA029C6E169}"/>
              </a:ext>
            </a:extLst>
          </p:cNvPr>
          <p:cNvSpPr/>
          <p:nvPr/>
        </p:nvSpPr>
        <p:spPr>
          <a:xfrm rot="5400000">
            <a:off x="9334499" y="6048377"/>
            <a:ext cx="333373" cy="447676"/>
          </a:xfrm>
          <a:prstGeom prst="downArrow">
            <a:avLst>
              <a:gd name="adj1" fmla="val 50000"/>
              <a:gd name="adj2" fmla="val 5315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F4B672E7-6E06-4ECF-8E62-DCE71A8227F0}"/>
              </a:ext>
            </a:extLst>
          </p:cNvPr>
          <p:cNvSpPr txBox="1"/>
          <p:nvPr/>
        </p:nvSpPr>
        <p:spPr>
          <a:xfrm>
            <a:off x="2914647" y="1019175"/>
            <a:ext cx="6362699" cy="646331"/>
          </a:xfrm>
          <a:prstGeom prst="rect">
            <a:avLst/>
          </a:prstGeom>
          <a:noFill/>
        </p:spPr>
        <p:txBody>
          <a:bodyPr wrap="square" rtlCol="0">
            <a:spAutoFit/>
          </a:bodyPr>
          <a:lstStyle/>
          <a:p>
            <a:r>
              <a:rPr lang="en-US" dirty="0"/>
              <a:t>Step 8: Input your Prescribed ART at the bottom of your Triannual Report</a:t>
            </a:r>
          </a:p>
        </p:txBody>
      </p:sp>
      <p:pic>
        <p:nvPicPr>
          <p:cNvPr id="6" name="Picture 5">
            <a:extLst>
              <a:ext uri="{FF2B5EF4-FFF2-40B4-BE49-F238E27FC236}">
                <a16:creationId xmlns:a16="http://schemas.microsoft.com/office/drawing/2014/main" id="{959F3322-50AB-453C-8F89-E50F87CCD531}"/>
              </a:ext>
            </a:extLst>
          </p:cNvPr>
          <p:cNvPicPr>
            <a:picLocks noChangeAspect="1"/>
          </p:cNvPicPr>
          <p:nvPr/>
        </p:nvPicPr>
        <p:blipFill>
          <a:blip r:embed="rId3"/>
          <a:stretch>
            <a:fillRect/>
          </a:stretch>
        </p:blipFill>
        <p:spPr>
          <a:xfrm>
            <a:off x="3051425" y="1665507"/>
            <a:ext cx="6192587" cy="4773396"/>
          </a:xfrm>
          <a:prstGeom prst="rect">
            <a:avLst/>
          </a:prstGeom>
        </p:spPr>
      </p:pic>
    </p:spTree>
    <p:extLst>
      <p:ext uri="{BB962C8B-B14F-4D97-AF65-F5344CB8AC3E}">
        <p14:creationId xmlns:p14="http://schemas.microsoft.com/office/powerpoint/2010/main" val="22689644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*Things to keep in mind*</a:t>
            </a:r>
          </a:p>
        </p:txBody>
      </p:sp>
      <p:sp>
        <p:nvSpPr>
          <p:cNvPr id="3" name="Content Placeholder 2"/>
          <p:cNvSpPr>
            <a:spLocks noGrp="1"/>
          </p:cNvSpPr>
          <p:nvPr>
            <p:ph idx="1"/>
          </p:nvPr>
        </p:nvSpPr>
        <p:spPr/>
        <p:txBody>
          <a:bodyPr/>
          <a:lstStyle/>
          <a:p>
            <a:pPr>
              <a:spcAft>
                <a:spcPts val="1200"/>
              </a:spcAft>
            </a:pPr>
            <a:r>
              <a:rPr lang="en-US" b="1" dirty="0"/>
              <a:t>No boxes should be left blank. </a:t>
            </a:r>
            <a:r>
              <a:rPr lang="en-US" dirty="0"/>
              <a:t>If you are not funded for the category or did not provide services during reporting period fill in with zero. </a:t>
            </a:r>
          </a:p>
          <a:p>
            <a:pPr>
              <a:spcAft>
                <a:spcPts val="1200"/>
              </a:spcAft>
            </a:pPr>
            <a:r>
              <a:rPr lang="en-US" dirty="0"/>
              <a:t> </a:t>
            </a:r>
            <a:r>
              <a:rPr lang="en-US" b="1" dirty="0"/>
              <a:t>Column B</a:t>
            </a:r>
            <a:r>
              <a:rPr lang="en-US" dirty="0"/>
              <a:t> of the triannual report asks for the # of clients that received a service during the current period and a previous period, or a returning client. </a:t>
            </a:r>
            <a:r>
              <a:rPr lang="en-US" b="1" dirty="0"/>
              <a:t>To get that number you</a:t>
            </a:r>
            <a:r>
              <a:rPr lang="en-US" b="1" dirty="0">
                <a:solidFill>
                  <a:srgbClr val="FF0000"/>
                </a:solidFill>
              </a:rPr>
              <a:t> </a:t>
            </a:r>
            <a:r>
              <a:rPr lang="en-US" b="1" dirty="0"/>
              <a:t>must subtract the number of new clients from total clients. </a:t>
            </a:r>
          </a:p>
        </p:txBody>
      </p:sp>
    </p:spTree>
    <p:extLst>
      <p:ext uri="{BB962C8B-B14F-4D97-AF65-F5344CB8AC3E}">
        <p14:creationId xmlns:p14="http://schemas.microsoft.com/office/powerpoint/2010/main" val="22653667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The final step is uploading your triannual data into the HRSA Electronic Handbook (EHB) </a:t>
            </a:r>
          </a:p>
        </p:txBody>
      </p:sp>
      <p:sp>
        <p:nvSpPr>
          <p:cNvPr id="5" name="Text Placeholder 4"/>
          <p:cNvSpPr>
            <a:spLocks noGrp="1"/>
          </p:cNvSpPr>
          <p:nvPr>
            <p:ph type="body" idx="1"/>
          </p:nvPr>
        </p:nvSpPr>
        <p:spPr>
          <a:xfrm>
            <a:off x="831850" y="4935003"/>
            <a:ext cx="10515600" cy="1154647"/>
          </a:xfrm>
        </p:spPr>
        <p:txBody>
          <a:bodyPr/>
          <a:lstStyle/>
          <a:p>
            <a:r>
              <a:rPr lang="en-US" dirty="0"/>
              <a:t>Instructions to submit in EHB can be found here starting on pg. 16 </a:t>
            </a:r>
            <a:r>
              <a:rPr lang="en-US" dirty="0">
                <a:hlinkClick r:id="rId3"/>
              </a:rPr>
              <a:t>https://targethiv.org/sites/default/files/media/documents/2021-12/EHE_Triannual_Report_Instruction_Manual_2021.pdf</a:t>
            </a:r>
            <a:r>
              <a:rPr lang="en-US" dirty="0"/>
              <a:t> </a:t>
            </a:r>
          </a:p>
        </p:txBody>
      </p:sp>
    </p:spTree>
    <p:extLst>
      <p:ext uri="{BB962C8B-B14F-4D97-AF65-F5344CB8AC3E}">
        <p14:creationId xmlns:p14="http://schemas.microsoft.com/office/powerpoint/2010/main" val="2195549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F05BC20F-E4F2-41AE-80DC-B7EBDD472A1B}"/>
              </a:ext>
            </a:extLst>
          </p:cNvPr>
          <p:cNvSpPr txBox="1"/>
          <p:nvPr/>
        </p:nvSpPr>
        <p:spPr>
          <a:xfrm>
            <a:off x="1019176" y="873304"/>
            <a:ext cx="9922802" cy="984885"/>
          </a:xfrm>
          <a:prstGeom prst="rect">
            <a:avLst/>
          </a:prstGeom>
          <a:noFill/>
        </p:spPr>
        <p:txBody>
          <a:bodyPr wrap="square" rtlCol="0">
            <a:spAutoFit/>
          </a:bodyPr>
          <a:lstStyle/>
          <a:p>
            <a:pPr algn="ctr"/>
            <a:r>
              <a:rPr lang="en-US" sz="2000" b="1" i="0" dirty="0">
                <a:solidFill>
                  <a:srgbClr val="212121"/>
                </a:solidFill>
                <a:effectLst/>
                <a:latin typeface="Adelle W01 Bold"/>
              </a:rPr>
              <a:t>EHE Initiative Triannual Report Submission Timeline</a:t>
            </a:r>
          </a:p>
          <a:p>
            <a:pPr algn="l"/>
            <a:endParaRPr lang="en-US" sz="2000" b="1" i="0" dirty="0">
              <a:solidFill>
                <a:srgbClr val="212121"/>
              </a:solidFill>
              <a:effectLst/>
              <a:latin typeface="Adelle W01 Bold"/>
            </a:endParaRPr>
          </a:p>
          <a:p>
            <a:pPr algn="l"/>
            <a:r>
              <a:rPr lang="en-US" b="0" i="0" dirty="0">
                <a:solidFill>
                  <a:srgbClr val="212121"/>
                </a:solidFill>
                <a:effectLst/>
                <a:latin typeface="-apple-system"/>
              </a:rPr>
              <a:t>Key dates for the Ending the HIV Epidemic (EHE) Initiative Triannual Report submission timeline.</a:t>
            </a:r>
            <a:endParaRPr lang="en-US" dirty="0">
              <a:solidFill>
                <a:srgbClr val="212121"/>
              </a:solidFill>
              <a:latin typeface="Adelle W01 Bold"/>
            </a:endParaRPr>
          </a:p>
        </p:txBody>
      </p:sp>
      <p:sp>
        <p:nvSpPr>
          <p:cNvPr id="7" name="TextBox 6">
            <a:extLst>
              <a:ext uri="{FF2B5EF4-FFF2-40B4-BE49-F238E27FC236}">
                <a16:creationId xmlns:a16="http://schemas.microsoft.com/office/drawing/2014/main" id="{A99630F0-B397-4699-A4C1-62E6E052AB02}"/>
              </a:ext>
            </a:extLst>
          </p:cNvPr>
          <p:cNvSpPr txBox="1"/>
          <p:nvPr/>
        </p:nvSpPr>
        <p:spPr>
          <a:xfrm>
            <a:off x="1304925" y="5065160"/>
            <a:ext cx="8943975" cy="646331"/>
          </a:xfrm>
          <a:prstGeom prst="rect">
            <a:avLst/>
          </a:prstGeom>
          <a:noFill/>
        </p:spPr>
        <p:txBody>
          <a:bodyPr wrap="square" rtlCol="0">
            <a:spAutoFit/>
          </a:bodyPr>
          <a:lstStyle/>
          <a:p>
            <a:pPr algn="l"/>
            <a:r>
              <a:rPr lang="en-US" b="0" i="0" dirty="0">
                <a:solidFill>
                  <a:srgbClr val="212121"/>
                </a:solidFill>
                <a:effectLst/>
                <a:latin typeface="Adelle W01 Bold"/>
              </a:rPr>
              <a:t>Resource:</a:t>
            </a:r>
          </a:p>
          <a:p>
            <a:pPr algn="l"/>
            <a:r>
              <a:rPr lang="en-US" b="0" i="0" dirty="0">
                <a:solidFill>
                  <a:srgbClr val="0070C0"/>
                </a:solidFill>
                <a:effectLst/>
                <a:latin typeface="Adelle W01 Bold"/>
              </a:rPr>
              <a:t>https://targethiv.org/library/ehe-initiative-triannual-report-submission-timeline</a:t>
            </a:r>
          </a:p>
        </p:txBody>
      </p:sp>
      <p:pic>
        <p:nvPicPr>
          <p:cNvPr id="9" name="Picture 8">
            <a:extLst>
              <a:ext uri="{FF2B5EF4-FFF2-40B4-BE49-F238E27FC236}">
                <a16:creationId xmlns:a16="http://schemas.microsoft.com/office/drawing/2014/main" id="{74D20712-3691-4171-A293-AAF567A187CE}"/>
              </a:ext>
            </a:extLst>
          </p:cNvPr>
          <p:cNvPicPr>
            <a:picLocks noChangeAspect="1"/>
          </p:cNvPicPr>
          <p:nvPr/>
        </p:nvPicPr>
        <p:blipFill>
          <a:blip r:embed="rId2"/>
          <a:stretch>
            <a:fillRect/>
          </a:stretch>
        </p:blipFill>
        <p:spPr>
          <a:xfrm>
            <a:off x="1171574" y="2071687"/>
            <a:ext cx="9210675" cy="2714625"/>
          </a:xfrm>
          <a:prstGeom prst="rect">
            <a:avLst/>
          </a:prstGeom>
        </p:spPr>
      </p:pic>
    </p:spTree>
    <p:extLst>
      <p:ext uri="{BB962C8B-B14F-4D97-AF65-F5344CB8AC3E}">
        <p14:creationId xmlns:p14="http://schemas.microsoft.com/office/powerpoint/2010/main" val="2823638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Triangle 8">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285241" y="1008993"/>
            <a:ext cx="9231410" cy="3542045"/>
          </a:xfrm>
        </p:spPr>
        <p:txBody>
          <a:bodyPr vert="horz" lIns="91440" tIns="45720" rIns="91440" bIns="45720" rtlCol="0" anchor="b">
            <a:normAutofit/>
          </a:bodyPr>
          <a:lstStyle/>
          <a:p>
            <a:r>
              <a:rPr lang="en-US" sz="5500" kern="1200">
                <a:solidFill>
                  <a:schemeClr val="tx1"/>
                </a:solidFill>
                <a:latin typeface="+mj-lt"/>
                <a:ea typeface="+mj-ea"/>
                <a:cs typeface="+mj-cs"/>
              </a:rPr>
              <a:t>Using the Client Services Count Report (CSCR) to Complete the </a:t>
            </a:r>
            <a:br>
              <a:rPr lang="en-US" sz="5500" kern="1200">
                <a:solidFill>
                  <a:schemeClr val="tx1"/>
                </a:solidFill>
                <a:latin typeface="+mj-lt"/>
                <a:ea typeface="+mj-ea"/>
                <a:cs typeface="+mj-cs"/>
              </a:rPr>
            </a:br>
            <a:r>
              <a:rPr lang="en-US" sz="5500" kern="1200">
                <a:solidFill>
                  <a:schemeClr val="tx1"/>
                </a:solidFill>
                <a:latin typeface="+mj-lt"/>
                <a:ea typeface="+mj-ea"/>
                <a:cs typeface="+mj-cs"/>
              </a:rPr>
              <a:t>Triannual Report</a:t>
            </a:r>
          </a:p>
        </p:txBody>
      </p:sp>
    </p:spTree>
    <p:extLst>
      <p:ext uri="{BB962C8B-B14F-4D97-AF65-F5344CB8AC3E}">
        <p14:creationId xmlns:p14="http://schemas.microsoft.com/office/powerpoint/2010/main" val="2491254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874A57-0003-48BC-BFCC-11B06CFF5AFD}"/>
              </a:ext>
            </a:extLst>
          </p:cNvPr>
          <p:cNvSpPr>
            <a:spLocks noGrp="1"/>
          </p:cNvSpPr>
          <p:nvPr>
            <p:ph type="title"/>
          </p:nvPr>
        </p:nvSpPr>
        <p:spPr>
          <a:xfrm>
            <a:off x="1075767" y="1188637"/>
            <a:ext cx="2988234" cy="4480726"/>
          </a:xfrm>
        </p:spPr>
        <p:txBody>
          <a:bodyPr>
            <a:normAutofit/>
          </a:bodyPr>
          <a:lstStyle/>
          <a:p>
            <a:pPr algn="r"/>
            <a:r>
              <a:rPr lang="en-US" sz="6100" dirty="0"/>
              <a:t>EHE Initiative Services</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12F2518-98DE-4143-BCC5-05B78C7965C1}"/>
              </a:ext>
            </a:extLst>
          </p:cNvPr>
          <p:cNvSpPr>
            <a:spLocks noGrp="1"/>
          </p:cNvSpPr>
          <p:nvPr>
            <p:ph idx="1"/>
          </p:nvPr>
        </p:nvSpPr>
        <p:spPr>
          <a:xfrm>
            <a:off x="5186281" y="1623317"/>
            <a:ext cx="5077602" cy="4046046"/>
          </a:xfrm>
        </p:spPr>
        <p:txBody>
          <a:bodyPr anchor="ctr">
            <a:normAutofit lnSpcReduction="10000"/>
          </a:bodyPr>
          <a:lstStyle/>
          <a:p>
            <a:r>
              <a:rPr lang="en-US" sz="2400" dirty="0"/>
              <a:t>Linkage – EHE EBI</a:t>
            </a:r>
          </a:p>
          <a:p>
            <a:r>
              <a:rPr lang="en-US" sz="2400" dirty="0"/>
              <a:t>Linkage to Care – IPS</a:t>
            </a:r>
          </a:p>
          <a:p>
            <a:r>
              <a:rPr lang="en-US" sz="2400" dirty="0"/>
              <a:t>Medication Adherence - EHE EBI</a:t>
            </a:r>
          </a:p>
          <a:p>
            <a:r>
              <a:rPr lang="en-US" sz="2400" dirty="0"/>
              <a:t>People In Care Not Suppressed – IPS</a:t>
            </a:r>
          </a:p>
          <a:p>
            <a:r>
              <a:rPr lang="en-US" sz="2400" dirty="0"/>
              <a:t>Re-engagement - EHE EBI</a:t>
            </a:r>
          </a:p>
          <a:p>
            <a:r>
              <a:rPr lang="en-US" sz="2400" dirty="0"/>
              <a:t>Retention - EHE EBI</a:t>
            </a:r>
          </a:p>
          <a:p>
            <a:r>
              <a:rPr lang="en-US" sz="2400" dirty="0"/>
              <a:t>Retention in Care – IPS</a:t>
            </a:r>
          </a:p>
          <a:p>
            <a:r>
              <a:rPr lang="en-US" sz="2400" dirty="0"/>
              <a:t>Initiative</a:t>
            </a:r>
          </a:p>
          <a:p>
            <a:r>
              <a:rPr lang="en-US" sz="2400" dirty="0"/>
              <a:t>AMC - EHE</a:t>
            </a:r>
          </a:p>
        </p:txBody>
      </p:sp>
      <p:sp>
        <p:nvSpPr>
          <p:cNvPr id="4" name="TextBox 3">
            <a:extLst>
              <a:ext uri="{FF2B5EF4-FFF2-40B4-BE49-F238E27FC236}">
                <a16:creationId xmlns:a16="http://schemas.microsoft.com/office/drawing/2014/main" id="{937C1258-DA01-4ACE-9809-EC133BBB299C}"/>
              </a:ext>
            </a:extLst>
          </p:cNvPr>
          <p:cNvSpPr txBox="1"/>
          <p:nvPr/>
        </p:nvSpPr>
        <p:spPr>
          <a:xfrm>
            <a:off x="1476067" y="901422"/>
            <a:ext cx="9236465" cy="646331"/>
          </a:xfrm>
          <a:prstGeom prst="rect">
            <a:avLst/>
          </a:prstGeom>
          <a:gradFill>
            <a:gsLst>
              <a:gs pos="0">
                <a:srgbClr val="FFC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t>The following services may appear on your Client Services Count report.  These should be accumulated under </a:t>
            </a:r>
            <a:r>
              <a:rPr lang="en-US" b="1" i="1" u="sng" dirty="0"/>
              <a:t>1a</a:t>
            </a:r>
            <a:r>
              <a:rPr lang="en-US" u="sng" dirty="0"/>
              <a:t> </a:t>
            </a:r>
            <a:r>
              <a:rPr lang="en-US" i="1" u="sng" dirty="0"/>
              <a:t>Ending the HIV Epidemic Initiative Services</a:t>
            </a:r>
            <a:r>
              <a:rPr lang="en-US" i="1" dirty="0"/>
              <a:t> </a:t>
            </a:r>
            <a:r>
              <a:rPr lang="en-US" dirty="0"/>
              <a:t>of the Triannual Report</a:t>
            </a:r>
          </a:p>
        </p:txBody>
      </p:sp>
    </p:spTree>
    <p:extLst>
      <p:ext uri="{BB962C8B-B14F-4D97-AF65-F5344CB8AC3E}">
        <p14:creationId xmlns:p14="http://schemas.microsoft.com/office/powerpoint/2010/main" val="1050066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277402" y="1119180"/>
            <a:ext cx="11835829" cy="3915949"/>
          </a:xfrm>
          <a:prstGeom prst="rect">
            <a:avLst/>
          </a:prstGeom>
        </p:spPr>
      </p:pic>
      <p:sp>
        <p:nvSpPr>
          <p:cNvPr id="5" name="Rectangle 4"/>
          <p:cNvSpPr/>
          <p:nvPr/>
        </p:nvSpPr>
        <p:spPr>
          <a:xfrm>
            <a:off x="9883471" y="1184744"/>
            <a:ext cx="655983" cy="278296"/>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033423" y="3077155"/>
            <a:ext cx="1987826" cy="38166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2099144" y="3037398"/>
            <a:ext cx="731520" cy="377687"/>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a:off x="10129962" y="536713"/>
            <a:ext cx="306125" cy="556591"/>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73711" y="206734"/>
            <a:ext cx="9549517" cy="369332"/>
          </a:xfrm>
          <a:prstGeom prst="rect">
            <a:avLst/>
          </a:prstGeom>
          <a:noFill/>
        </p:spPr>
        <p:txBody>
          <a:bodyPr wrap="square" rtlCol="0">
            <a:spAutoFit/>
          </a:bodyPr>
          <a:lstStyle/>
          <a:p>
            <a:r>
              <a:rPr lang="en-US" dirty="0"/>
              <a:t>Step 1: Login to e2Fulton, Click on Reports, Select Client Services Count Report (CSCR)</a:t>
            </a:r>
          </a:p>
        </p:txBody>
      </p:sp>
    </p:spTree>
    <p:extLst>
      <p:ext uri="{BB962C8B-B14F-4D97-AF65-F5344CB8AC3E}">
        <p14:creationId xmlns:p14="http://schemas.microsoft.com/office/powerpoint/2010/main" val="2608024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73711" y="206734"/>
            <a:ext cx="9549517" cy="923330"/>
          </a:xfrm>
          <a:prstGeom prst="rect">
            <a:avLst/>
          </a:prstGeom>
          <a:noFill/>
        </p:spPr>
        <p:txBody>
          <a:bodyPr wrap="square" rtlCol="0">
            <a:spAutoFit/>
          </a:bodyPr>
          <a:lstStyle/>
          <a:p>
            <a:r>
              <a:rPr lang="en-US" dirty="0"/>
              <a:t>Step 2: Select date range 01/01/23 – 04/30/23</a:t>
            </a:r>
          </a:p>
          <a:p>
            <a:r>
              <a:rPr lang="en-US" dirty="0"/>
              <a:t>Step 3: Select </a:t>
            </a:r>
            <a:r>
              <a:rPr lang="en-US" u="sng" dirty="0"/>
              <a:t>all</a:t>
            </a:r>
            <a:r>
              <a:rPr lang="en-US" dirty="0"/>
              <a:t> for funding sources</a:t>
            </a:r>
          </a:p>
          <a:p>
            <a:r>
              <a:rPr lang="en-US" dirty="0"/>
              <a:t>Step 4: Select </a:t>
            </a:r>
            <a:r>
              <a:rPr lang="en-US" b="1" dirty="0"/>
              <a:t>no</a:t>
            </a:r>
            <a:r>
              <a:rPr lang="en-US" dirty="0"/>
              <a:t> for include subservice details then select </a:t>
            </a:r>
            <a:r>
              <a:rPr lang="en-US" b="1" dirty="0"/>
              <a:t>Run Report</a:t>
            </a:r>
          </a:p>
        </p:txBody>
      </p:sp>
      <p:pic>
        <p:nvPicPr>
          <p:cNvPr id="9" name="Picture 8">
            <a:extLst>
              <a:ext uri="{FF2B5EF4-FFF2-40B4-BE49-F238E27FC236}">
                <a16:creationId xmlns:a16="http://schemas.microsoft.com/office/drawing/2014/main" id="{19184E3B-7B23-4810-8B27-45A1C73D57BB}"/>
              </a:ext>
            </a:extLst>
          </p:cNvPr>
          <p:cNvPicPr>
            <a:picLocks noChangeAspect="1"/>
          </p:cNvPicPr>
          <p:nvPr/>
        </p:nvPicPr>
        <p:blipFill>
          <a:blip r:embed="rId3"/>
          <a:stretch>
            <a:fillRect/>
          </a:stretch>
        </p:blipFill>
        <p:spPr>
          <a:xfrm>
            <a:off x="623887" y="1263721"/>
            <a:ext cx="10944225" cy="4685016"/>
          </a:xfrm>
          <a:prstGeom prst="rect">
            <a:avLst/>
          </a:prstGeom>
        </p:spPr>
      </p:pic>
      <p:sp>
        <p:nvSpPr>
          <p:cNvPr id="10" name="Rectangle 9">
            <a:extLst>
              <a:ext uri="{FF2B5EF4-FFF2-40B4-BE49-F238E27FC236}">
                <a16:creationId xmlns:a16="http://schemas.microsoft.com/office/drawing/2014/main" id="{DB9F3171-4E28-49D5-854B-F1E80410A0B3}"/>
              </a:ext>
            </a:extLst>
          </p:cNvPr>
          <p:cNvSpPr/>
          <p:nvPr/>
        </p:nvSpPr>
        <p:spPr>
          <a:xfrm>
            <a:off x="996593" y="1787703"/>
            <a:ext cx="7397394" cy="544531"/>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0E3C75-50CA-414B-A6A6-73F22631CC1B}"/>
              </a:ext>
            </a:extLst>
          </p:cNvPr>
          <p:cNvSpPr/>
          <p:nvPr/>
        </p:nvSpPr>
        <p:spPr>
          <a:xfrm>
            <a:off x="996593" y="4356243"/>
            <a:ext cx="3010328" cy="544531"/>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90C9A59-AF37-4030-8F8E-ACC4689469FF}"/>
              </a:ext>
            </a:extLst>
          </p:cNvPr>
          <p:cNvSpPr/>
          <p:nvPr/>
        </p:nvSpPr>
        <p:spPr>
          <a:xfrm>
            <a:off x="1202076" y="2547991"/>
            <a:ext cx="6287785" cy="60608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750F5B2-7611-4A5B-B47C-902C72008F73}"/>
              </a:ext>
            </a:extLst>
          </p:cNvPr>
          <p:cNvSpPr/>
          <p:nvPr/>
        </p:nvSpPr>
        <p:spPr>
          <a:xfrm>
            <a:off x="5578867" y="5065160"/>
            <a:ext cx="1006868" cy="431514"/>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7953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2981089" y="1371600"/>
            <a:ext cx="5274146" cy="5311470"/>
          </a:xfrm>
          <a:prstGeom prst="rect">
            <a:avLst/>
          </a:prstGeom>
        </p:spPr>
      </p:pic>
      <p:sp>
        <p:nvSpPr>
          <p:cNvPr id="3" name="TextBox 2"/>
          <p:cNvSpPr txBox="1"/>
          <p:nvPr/>
        </p:nvSpPr>
        <p:spPr>
          <a:xfrm>
            <a:off x="453224" y="93140"/>
            <a:ext cx="9549517" cy="923330"/>
          </a:xfrm>
          <a:prstGeom prst="rect">
            <a:avLst/>
          </a:prstGeom>
          <a:noFill/>
        </p:spPr>
        <p:txBody>
          <a:bodyPr wrap="square" rtlCol="0">
            <a:spAutoFit/>
          </a:bodyPr>
          <a:lstStyle/>
          <a:p>
            <a:r>
              <a:rPr lang="en-US" dirty="0"/>
              <a:t>Step 5: You will receive a report similar to table below. Only categories you are funded for will appear on your report. The triannual report only asks about the categories that are highlighted.  You will also include data about Prescribed ART; those instructions are in the second half of this tutorial. </a:t>
            </a:r>
          </a:p>
        </p:txBody>
      </p:sp>
    </p:spTree>
    <p:extLst>
      <p:ext uri="{BB962C8B-B14F-4D97-AF65-F5344CB8AC3E}">
        <p14:creationId xmlns:p14="http://schemas.microsoft.com/office/powerpoint/2010/main" val="990230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897346747"/>
              </p:ext>
            </p:extLst>
          </p:nvPr>
        </p:nvGraphicFramePr>
        <p:xfrm>
          <a:off x="595207" y="1657666"/>
          <a:ext cx="4638047" cy="4849449"/>
        </p:xfrm>
        <a:graphic>
          <a:graphicData uri="http://schemas.openxmlformats.org/drawingml/2006/table">
            <a:tbl>
              <a:tblPr firstRow="1" firstCol="1" bandRow="1"/>
              <a:tblGrid>
                <a:gridCol w="31193">
                  <a:extLst>
                    <a:ext uri="{9D8B030D-6E8A-4147-A177-3AD203B41FA5}">
                      <a16:colId xmlns:a16="http://schemas.microsoft.com/office/drawing/2014/main" val="20000"/>
                    </a:ext>
                  </a:extLst>
                </a:gridCol>
                <a:gridCol w="1450989">
                  <a:extLst>
                    <a:ext uri="{9D8B030D-6E8A-4147-A177-3AD203B41FA5}">
                      <a16:colId xmlns:a16="http://schemas.microsoft.com/office/drawing/2014/main" val="20001"/>
                    </a:ext>
                  </a:extLst>
                </a:gridCol>
                <a:gridCol w="1051955">
                  <a:extLst>
                    <a:ext uri="{9D8B030D-6E8A-4147-A177-3AD203B41FA5}">
                      <a16:colId xmlns:a16="http://schemas.microsoft.com/office/drawing/2014/main" val="20002"/>
                    </a:ext>
                  </a:extLst>
                </a:gridCol>
                <a:gridCol w="1051955">
                  <a:extLst>
                    <a:ext uri="{9D8B030D-6E8A-4147-A177-3AD203B41FA5}">
                      <a16:colId xmlns:a16="http://schemas.microsoft.com/office/drawing/2014/main" val="20003"/>
                    </a:ext>
                  </a:extLst>
                </a:gridCol>
                <a:gridCol w="1051955">
                  <a:extLst>
                    <a:ext uri="{9D8B030D-6E8A-4147-A177-3AD203B41FA5}">
                      <a16:colId xmlns:a16="http://schemas.microsoft.com/office/drawing/2014/main" val="20004"/>
                    </a:ext>
                  </a:extLst>
                </a:gridCol>
              </a:tblGrid>
              <a:tr h="145071">
                <a:tc>
                  <a:txBody>
                    <a:bodyPr/>
                    <a:lstStyle/>
                    <a:p>
                      <a:pPr>
                        <a:lnSpc>
                          <a:spcPct val="107000"/>
                        </a:lnSpc>
                      </a:pPr>
                      <a:endParaRPr lang="en-US" sz="800" dirty="0">
                        <a:effectLst/>
                        <a:latin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a:lnSpc>
                          <a:spcPct val="107000"/>
                        </a:lnSpc>
                      </a:pPr>
                      <a:endParaRPr lang="en-US" sz="800">
                        <a:effectLst/>
                        <a:latin typeface="Calibri" panose="020F0502020204030204" pitchFamily="34" charset="0"/>
                        <a:cs typeface="Times New Roman" panose="02020603050405020304" pitchFamily="18" charset="0"/>
                      </a:endParaRPr>
                    </a:p>
                  </a:txBody>
                  <a:tcPr marL="0" marR="0" marT="0" marB="0" anchor="ctr">
                    <a:lnL>
                      <a:noFill/>
                    </a:lnL>
                    <a:lnR>
                      <a:noFill/>
                    </a:lnR>
                    <a:lnT>
                      <a:noFill/>
                    </a:lnT>
                    <a:lnB w="12700" cap="flat" cmpd="sng" algn="ctr">
                      <a:solidFill>
                        <a:srgbClr val="D3D3D3"/>
                      </a:solidFill>
                      <a:prstDash val="solid"/>
                      <a:round/>
                      <a:headEnd type="none" w="med" len="med"/>
                      <a:tailEnd type="none" w="med" len="med"/>
                    </a:lnB>
                  </a:tcPr>
                </a:tc>
                <a:tc>
                  <a:txBody>
                    <a:bodyPr/>
                    <a:lstStyle/>
                    <a:p>
                      <a:pPr>
                        <a:lnSpc>
                          <a:spcPct val="107000"/>
                        </a:lnSpc>
                      </a:pPr>
                      <a:endParaRPr lang="en-US" sz="800">
                        <a:effectLst/>
                        <a:latin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a:lnSpc>
                          <a:spcPct val="107000"/>
                        </a:lnSpc>
                      </a:pPr>
                      <a:endParaRPr lang="en-US" sz="800">
                        <a:effectLst/>
                        <a:latin typeface="Calibri" panose="020F0502020204030204" pitchFamily="34" charset="0"/>
                        <a:cs typeface="Times New Roman" panose="02020603050405020304" pitchFamily="18" charset="0"/>
                      </a:endParaRPr>
                    </a:p>
                  </a:txBody>
                  <a:tcPr marL="0" marR="0" marT="0" marB="0" anchor="ctr">
                    <a:lnL>
                      <a:noFill/>
                    </a:lnL>
                    <a:lnR>
                      <a:noFill/>
                    </a:lnR>
                    <a:lnT>
                      <a:noFill/>
                    </a:lnT>
                    <a:lnB w="12700" cap="flat" cmpd="sng" algn="ctr">
                      <a:solidFill>
                        <a:srgbClr val="D3D3D3"/>
                      </a:solidFill>
                      <a:prstDash val="solid"/>
                      <a:round/>
                      <a:headEnd type="none" w="med" len="med"/>
                      <a:tailEnd type="none" w="med" len="med"/>
                    </a:lnB>
                  </a:tcPr>
                </a:tc>
                <a:tc>
                  <a:txBody>
                    <a:bodyPr/>
                    <a:lstStyle/>
                    <a:p>
                      <a:pPr>
                        <a:lnSpc>
                          <a:spcPct val="107000"/>
                        </a:lnSpc>
                      </a:pPr>
                      <a:endParaRPr lang="en-US" sz="800">
                        <a:effectLst/>
                        <a:latin typeface="Calibri" panose="020F0502020204030204" pitchFamily="34" charset="0"/>
                        <a:cs typeface="Times New Roman" panose="02020603050405020304" pitchFamily="18" charset="0"/>
                      </a:endParaRPr>
                    </a:p>
                  </a:txBody>
                  <a:tcPr marL="0" marR="0" marT="0" marB="0" anchor="ctr">
                    <a:lnL>
                      <a:noFill/>
                    </a:lnL>
                    <a:lnR>
                      <a:noFill/>
                    </a:lnR>
                    <a:lnT>
                      <a:noFill/>
                    </a:lnT>
                    <a:lnB w="12700" cap="flat" cmpd="sng" algn="ctr">
                      <a:solidFill>
                        <a:srgbClr val="D3D3D3"/>
                      </a:solidFill>
                      <a:prstDash val="solid"/>
                      <a:round/>
                      <a:headEnd type="none" w="med" len="med"/>
                      <a:tailEnd type="none" w="med" len="med"/>
                    </a:lnB>
                  </a:tcPr>
                </a:tc>
                <a:extLst>
                  <a:ext uri="{0D108BD9-81ED-4DB2-BD59-A6C34878D82A}">
                    <a16:rowId xmlns:a16="http://schemas.microsoft.com/office/drawing/2014/main" val="10000"/>
                  </a:ext>
                </a:extLst>
              </a:tr>
              <a:tr h="1458689">
                <a:tc>
                  <a:txBody>
                    <a:bodyPr/>
                    <a:lstStyle/>
                    <a:p>
                      <a:pPr>
                        <a:lnSpc>
                          <a:spcPct val="107000"/>
                        </a:lnSpc>
                      </a:pPr>
                      <a:endParaRPr lang="en-US" sz="800">
                        <a:effectLst/>
                        <a:latin typeface="Calibri" panose="020F0502020204030204" pitchFamily="34" charset="0"/>
                        <a:cs typeface="Times New Roman" panose="02020603050405020304" pitchFamily="18" charset="0"/>
                      </a:endParaRPr>
                    </a:p>
                  </a:txBody>
                  <a:tcPr marL="0" marR="0" marT="0" marB="0">
                    <a:lnL>
                      <a:noFill/>
                    </a:lnL>
                    <a:lnR w="12700" cap="flat" cmpd="sng" algn="ctr">
                      <a:solidFill>
                        <a:srgbClr val="D3D3D3"/>
                      </a:solidFill>
                      <a:prstDash val="solid"/>
                      <a:round/>
                      <a:headEnd type="none" w="med" len="med"/>
                      <a:tailEnd type="none" w="med" len="med"/>
                    </a:lnR>
                    <a:lnT>
                      <a:noFill/>
                    </a:lnT>
                    <a:lnB>
                      <a:noFill/>
                    </a:lnB>
                  </a:tcPr>
                </a:tc>
                <a:tc>
                  <a:txBody>
                    <a:bodyPr/>
                    <a:lstStyle/>
                    <a:p>
                      <a:pPr marL="0" marR="0" fontAlgn="b">
                        <a:lnSpc>
                          <a:spcPct val="107000"/>
                        </a:lnSpc>
                        <a:spcBef>
                          <a:spcPts val="0"/>
                        </a:spcBef>
                        <a:spcAft>
                          <a:spcPts val="0"/>
                        </a:spcAft>
                      </a:pPr>
                      <a:r>
                        <a:rPr lang="en-US" sz="75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Services</a:t>
                      </a:r>
                      <a:endParaRPr lang="en-US" sz="750" dirty="0">
                        <a:effectLst/>
                        <a:latin typeface="Calibri" panose="020F0502020204030204" pitchFamily="34" charset="0"/>
                        <a:ea typeface="Calibri" panose="020F0502020204030204" pitchFamily="34" charset="0"/>
                        <a:cs typeface="Times New Roman" panose="02020603050405020304" pitchFamily="18" charset="0"/>
                      </a:endParaRPr>
                    </a:p>
                  </a:txBody>
                  <a:tcPr marL="18059" marR="18059" marT="18059" marB="18059" anchor="b">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solidFill>
                      <a:srgbClr val="87AFC7"/>
                    </a:solidFill>
                  </a:tcPr>
                </a:tc>
                <a:tc>
                  <a:txBody>
                    <a:bodyPr/>
                    <a:lstStyle/>
                    <a:p>
                      <a:pPr marL="0" marR="0" algn="ctr" fontAlgn="b">
                        <a:lnSpc>
                          <a:spcPct val="107000"/>
                        </a:lnSpc>
                        <a:spcBef>
                          <a:spcPts val="0"/>
                        </a:spcBef>
                        <a:spcAft>
                          <a:spcPts val="0"/>
                        </a:spcAft>
                      </a:pPr>
                      <a:r>
                        <a:rPr lang="en-US" sz="75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of New Clients who received service(s) in the reporting period¹</a:t>
                      </a:r>
                      <a:endParaRPr lang="en-US" sz="75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fontAlgn="b">
                        <a:lnSpc>
                          <a:spcPct val="107000"/>
                        </a:lnSpc>
                        <a:spcBef>
                          <a:spcPts val="0"/>
                        </a:spcBef>
                        <a:spcAft>
                          <a:spcPts val="0"/>
                        </a:spcAft>
                      </a:pPr>
                      <a:r>
                        <a:rPr lang="en-US" sz="75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a:t>
                      </a:r>
                      <a:endParaRPr lang="en-US" sz="750" dirty="0">
                        <a:effectLst/>
                        <a:latin typeface="Calibri" panose="020F0502020204030204" pitchFamily="34" charset="0"/>
                        <a:ea typeface="Calibri" panose="020F0502020204030204" pitchFamily="34" charset="0"/>
                        <a:cs typeface="Times New Roman" panose="02020603050405020304" pitchFamily="18" charset="0"/>
                      </a:endParaRPr>
                    </a:p>
                  </a:txBody>
                  <a:tcPr marL="18059" marR="18059" marT="18059" marB="18059" anchor="b">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a:noFill/>
                    </a:lnT>
                    <a:lnB>
                      <a:noFill/>
                    </a:lnB>
                    <a:solidFill>
                      <a:srgbClr val="87AFC7"/>
                    </a:solidFill>
                  </a:tcPr>
                </a:tc>
                <a:tc>
                  <a:txBody>
                    <a:bodyPr/>
                    <a:lstStyle/>
                    <a:p>
                      <a:pPr marL="0" marR="0" algn="ctr" fontAlgn="b">
                        <a:lnSpc>
                          <a:spcPct val="107000"/>
                        </a:lnSpc>
                        <a:spcBef>
                          <a:spcPts val="0"/>
                        </a:spcBef>
                        <a:spcAft>
                          <a:spcPts val="0"/>
                        </a:spcAft>
                      </a:pPr>
                      <a:r>
                        <a:rPr lang="en-US" sz="75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of Clients who received service(s) in the reporting period and received at least one service during a previous reporting period of the current calendar year or during the previous calendar year²</a:t>
                      </a:r>
                      <a:br>
                        <a:rPr lang="en-US" sz="75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r>
                        <a:rPr lang="en-US" sz="75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a:t>
                      </a:r>
                      <a:endParaRPr lang="en-US" sz="750" dirty="0">
                        <a:effectLst/>
                        <a:latin typeface="Calibri" panose="020F0502020204030204" pitchFamily="34" charset="0"/>
                        <a:ea typeface="Calibri" panose="020F0502020204030204" pitchFamily="34" charset="0"/>
                        <a:cs typeface="Times New Roman" panose="02020603050405020304" pitchFamily="18" charset="0"/>
                      </a:endParaRPr>
                    </a:p>
                  </a:txBody>
                  <a:tcPr marL="18059" marR="18059" marT="18059" marB="18059" anchor="b">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solidFill>
                      <a:srgbClr val="87AFC7"/>
                    </a:solidFill>
                  </a:tcPr>
                </a:tc>
                <a:tc>
                  <a:txBody>
                    <a:bodyPr/>
                    <a:lstStyle/>
                    <a:p>
                      <a:pPr marL="0" marR="0" algn="ctr" fontAlgn="b">
                        <a:lnSpc>
                          <a:spcPct val="107000"/>
                        </a:lnSpc>
                        <a:spcBef>
                          <a:spcPts val="0"/>
                        </a:spcBef>
                        <a:spcAft>
                          <a:spcPts val="0"/>
                        </a:spcAft>
                      </a:pPr>
                      <a:r>
                        <a:rPr lang="en-US" sz="75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Total # of Clients who received service(s) in the reporting period (C)</a:t>
                      </a:r>
                      <a:endParaRPr lang="en-US" sz="750" dirty="0">
                        <a:effectLst/>
                        <a:latin typeface="Calibri" panose="020F0502020204030204" pitchFamily="34" charset="0"/>
                        <a:ea typeface="Calibri" panose="020F0502020204030204" pitchFamily="34" charset="0"/>
                        <a:cs typeface="Times New Roman" panose="02020603050405020304" pitchFamily="18" charset="0"/>
                      </a:endParaRPr>
                    </a:p>
                  </a:txBody>
                  <a:tcPr marL="18059" marR="18059" marT="18059" marB="18059" anchor="b">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solidFill>
                      <a:srgbClr val="87AFC7"/>
                    </a:solidFill>
                  </a:tcPr>
                </a:tc>
                <a:extLst>
                  <a:ext uri="{0D108BD9-81ED-4DB2-BD59-A6C34878D82A}">
                    <a16:rowId xmlns:a16="http://schemas.microsoft.com/office/drawing/2014/main" val="10001"/>
                  </a:ext>
                </a:extLst>
              </a:tr>
              <a:tr h="180779">
                <a:tc>
                  <a:txBody>
                    <a:bodyPr/>
                    <a:lstStyle/>
                    <a:p>
                      <a:pPr>
                        <a:lnSpc>
                          <a:spcPct val="107000"/>
                        </a:lnSpc>
                      </a:pPr>
                      <a:endParaRPr lang="en-US" sz="800">
                        <a:effectLst/>
                        <a:latin typeface="Calibri" panose="020F0502020204030204" pitchFamily="34" charset="0"/>
                        <a:cs typeface="Times New Roman" panose="02020603050405020304" pitchFamily="18" charset="0"/>
                      </a:endParaRPr>
                    </a:p>
                  </a:txBody>
                  <a:tcPr marL="0" marR="0" marT="0" marB="0">
                    <a:lnL>
                      <a:noFill/>
                    </a:lnL>
                    <a:lnR w="12700" cap="flat" cmpd="sng" algn="ctr">
                      <a:solidFill>
                        <a:srgbClr val="D3D3D3"/>
                      </a:solidFill>
                      <a:prstDash val="solid"/>
                      <a:round/>
                      <a:headEnd type="none" w="med" len="med"/>
                      <a:tailEnd type="none" w="med" len="med"/>
                    </a:lnR>
                    <a:lnT>
                      <a:noFill/>
                    </a:lnT>
                    <a:lnB>
                      <a:noFill/>
                    </a:lnB>
                  </a:tcPr>
                </a:tc>
                <a:tc gridSpan="4">
                  <a:txBody>
                    <a:bodyPr/>
                    <a:lstStyle/>
                    <a:p>
                      <a:pPr marL="0" marR="0" fontAlgn="t">
                        <a:lnSpc>
                          <a:spcPct val="107000"/>
                        </a:lnSpc>
                        <a:spcBef>
                          <a:spcPts val="0"/>
                        </a:spcBef>
                        <a:spcAft>
                          <a:spcPts val="0"/>
                        </a:spcAft>
                      </a:pPr>
                      <a:r>
                        <a:rPr lang="en-US" sz="75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RWHAP/ Initiative Services</a:t>
                      </a:r>
                      <a:endParaRPr lang="en-US" sz="750" dirty="0">
                        <a:effectLst/>
                        <a:latin typeface="Calibri" panose="020F0502020204030204" pitchFamily="34" charset="0"/>
                        <a:ea typeface="Calibri" panose="020F0502020204030204" pitchFamily="34" charset="0"/>
                        <a:cs typeface="Times New Roman" panose="02020603050405020304" pitchFamily="18" charset="0"/>
                      </a:endParaRP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solidFill>
                      <a:srgbClr val="00000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298086">
                <a:tc>
                  <a:txBody>
                    <a:bodyPr/>
                    <a:lstStyle/>
                    <a:p>
                      <a:pPr>
                        <a:lnSpc>
                          <a:spcPct val="107000"/>
                        </a:lnSpc>
                      </a:pPr>
                      <a:endParaRPr lang="en-US" sz="800">
                        <a:effectLst/>
                        <a:latin typeface="Calibri" panose="020F0502020204030204" pitchFamily="34" charset="0"/>
                        <a:cs typeface="Times New Roman" panose="02020603050405020304" pitchFamily="18" charset="0"/>
                      </a:endParaRPr>
                    </a:p>
                  </a:txBody>
                  <a:tcPr marL="0" marR="0" marT="0" marB="0">
                    <a:lnL>
                      <a:noFill/>
                    </a:lnL>
                    <a:lnR w="12700" cap="flat" cmpd="sng" algn="ctr">
                      <a:solidFill>
                        <a:srgbClr val="D3D3D3"/>
                      </a:solidFill>
                      <a:prstDash val="solid"/>
                      <a:round/>
                      <a:headEnd type="none" w="med" len="med"/>
                      <a:tailEnd type="none" w="med" len="med"/>
                    </a:lnR>
                    <a:lnT>
                      <a:noFill/>
                    </a:lnT>
                    <a:lnB>
                      <a:noFill/>
                    </a:lnB>
                  </a:tcPr>
                </a:tc>
                <a:tc>
                  <a:txBody>
                    <a:bodyPr/>
                    <a:lstStyle/>
                    <a:p>
                      <a:pPr marL="0" marR="0" fontAlgn="t">
                        <a:lnSpc>
                          <a:spcPct val="107000"/>
                        </a:lnSpc>
                        <a:spcBef>
                          <a:spcPts val="0"/>
                        </a:spcBef>
                        <a:spcAft>
                          <a:spcPts val="0"/>
                        </a:spcAft>
                      </a:pPr>
                      <a:r>
                        <a:rPr lang="en-US" sz="75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 Any RWHAP³ or Initiative Service</a:t>
                      </a:r>
                      <a:endParaRPr lang="en-US" sz="750" dirty="0">
                        <a:effectLst/>
                        <a:latin typeface="Calibri" panose="020F0502020204030204" pitchFamily="34" charset="0"/>
                        <a:ea typeface="Calibri" panose="020F0502020204030204" pitchFamily="34" charset="0"/>
                        <a:cs typeface="Times New Roman" panose="02020603050405020304" pitchFamily="18" charset="0"/>
                      </a:endParaRP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nSpc>
                          <a:spcPct val="107000"/>
                        </a:lnSpc>
                      </a:pPr>
                      <a:r>
                        <a:rPr lang="en-US" sz="750" dirty="0">
                          <a:effectLst/>
                          <a:latin typeface="Calibri" panose="020F0502020204030204" pitchFamily="34" charset="0"/>
                          <a:cs typeface="Times New Roman" panose="02020603050405020304" pitchFamily="18" charset="0"/>
                        </a:rPr>
                        <a:t>198</a:t>
                      </a: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nSpc>
                          <a:spcPct val="107000"/>
                        </a:lnSpc>
                      </a:pPr>
                      <a:r>
                        <a:rPr lang="en-US" sz="750" dirty="0">
                          <a:effectLst/>
                          <a:latin typeface="Calibri" panose="020F0502020204030204" pitchFamily="34" charset="0"/>
                          <a:cs typeface="Times New Roman" panose="02020603050405020304" pitchFamily="18" charset="0"/>
                        </a:rPr>
                        <a:t>5818</a:t>
                      </a: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nSpc>
                          <a:spcPct val="107000"/>
                        </a:lnSpc>
                      </a:pPr>
                      <a:r>
                        <a:rPr lang="en-US" sz="750" dirty="0">
                          <a:effectLst/>
                          <a:latin typeface="Calibri" panose="020F0502020204030204" pitchFamily="34" charset="0"/>
                          <a:cs typeface="Times New Roman" panose="02020603050405020304" pitchFamily="18" charset="0"/>
                        </a:rPr>
                        <a:t>6016</a:t>
                      </a: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extLst>
                  <a:ext uri="{0D108BD9-81ED-4DB2-BD59-A6C34878D82A}">
                    <a16:rowId xmlns:a16="http://schemas.microsoft.com/office/drawing/2014/main" val="10003"/>
                  </a:ext>
                </a:extLst>
              </a:tr>
              <a:tr h="298086">
                <a:tc>
                  <a:txBody>
                    <a:bodyPr/>
                    <a:lstStyle/>
                    <a:p>
                      <a:pPr>
                        <a:lnSpc>
                          <a:spcPct val="107000"/>
                        </a:lnSpc>
                      </a:pPr>
                      <a:endParaRPr lang="en-US" sz="800">
                        <a:effectLst/>
                        <a:latin typeface="Calibri" panose="020F0502020204030204" pitchFamily="34" charset="0"/>
                        <a:cs typeface="Times New Roman" panose="02020603050405020304" pitchFamily="18" charset="0"/>
                      </a:endParaRPr>
                    </a:p>
                  </a:txBody>
                  <a:tcPr marL="0" marR="0" marT="0" marB="0">
                    <a:lnL>
                      <a:noFill/>
                    </a:lnL>
                    <a:lnR w="12700" cap="flat" cmpd="sng" algn="ctr">
                      <a:solidFill>
                        <a:srgbClr val="D3D3D3"/>
                      </a:solidFill>
                      <a:prstDash val="solid"/>
                      <a:round/>
                      <a:headEnd type="none" w="med" len="med"/>
                      <a:tailEnd type="none" w="med" len="med"/>
                    </a:lnR>
                    <a:lnT>
                      <a:noFill/>
                    </a:lnT>
                    <a:lnB>
                      <a:noFill/>
                    </a:lnB>
                  </a:tcPr>
                </a:tc>
                <a:tc>
                  <a:txBody>
                    <a:bodyPr/>
                    <a:lstStyle/>
                    <a:p>
                      <a:pPr marL="0" marR="0" fontAlgn="t">
                        <a:lnSpc>
                          <a:spcPct val="107000"/>
                        </a:lnSpc>
                        <a:spcBef>
                          <a:spcPts val="0"/>
                        </a:spcBef>
                        <a:spcAft>
                          <a:spcPts val="0"/>
                        </a:spcAft>
                      </a:pPr>
                      <a:r>
                        <a:rPr lang="en-US" sz="75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1a. Ending the HIV Epidemic Initiative Services⁴</a:t>
                      </a:r>
                      <a:endParaRPr lang="en-US" sz="750" dirty="0">
                        <a:effectLst/>
                        <a:latin typeface="Calibri" panose="020F0502020204030204" pitchFamily="34" charset="0"/>
                        <a:ea typeface="Calibri" panose="020F0502020204030204" pitchFamily="34" charset="0"/>
                        <a:cs typeface="Times New Roman" panose="02020603050405020304" pitchFamily="18" charset="0"/>
                      </a:endParaRP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nSpc>
                          <a:spcPct val="107000"/>
                        </a:lnSpc>
                      </a:pPr>
                      <a:r>
                        <a:rPr lang="en-US" sz="750" dirty="0">
                          <a:effectLst/>
                          <a:latin typeface="Calibri" panose="020F0502020204030204" pitchFamily="34" charset="0"/>
                          <a:cs typeface="Times New Roman" panose="02020603050405020304" pitchFamily="18" charset="0"/>
                        </a:rPr>
                        <a:t>1</a:t>
                      </a: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nSpc>
                          <a:spcPct val="107000"/>
                        </a:lnSpc>
                      </a:pPr>
                      <a:r>
                        <a:rPr lang="en-US" sz="750" dirty="0">
                          <a:effectLst/>
                          <a:latin typeface="Calibri" panose="020F0502020204030204" pitchFamily="34" charset="0"/>
                          <a:cs typeface="Times New Roman" panose="02020603050405020304" pitchFamily="18" charset="0"/>
                        </a:rPr>
                        <a:t>61</a:t>
                      </a: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nSpc>
                          <a:spcPct val="107000"/>
                        </a:lnSpc>
                      </a:pPr>
                      <a:r>
                        <a:rPr lang="en-US" sz="750" dirty="0">
                          <a:effectLst/>
                          <a:latin typeface="Calibri" panose="020F0502020204030204" pitchFamily="34" charset="0"/>
                          <a:cs typeface="Times New Roman" panose="02020603050405020304" pitchFamily="18" charset="0"/>
                        </a:rPr>
                        <a:t>62</a:t>
                      </a: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extLst>
                  <a:ext uri="{0D108BD9-81ED-4DB2-BD59-A6C34878D82A}">
                    <a16:rowId xmlns:a16="http://schemas.microsoft.com/office/drawing/2014/main" val="10004"/>
                  </a:ext>
                </a:extLst>
              </a:tr>
              <a:tr h="298086">
                <a:tc>
                  <a:txBody>
                    <a:bodyPr/>
                    <a:lstStyle/>
                    <a:p>
                      <a:pPr>
                        <a:lnSpc>
                          <a:spcPct val="107000"/>
                        </a:lnSpc>
                      </a:pPr>
                      <a:endParaRPr lang="en-US" sz="800">
                        <a:effectLst/>
                        <a:latin typeface="Calibri" panose="020F0502020204030204" pitchFamily="34" charset="0"/>
                        <a:cs typeface="Times New Roman" panose="02020603050405020304" pitchFamily="18" charset="0"/>
                      </a:endParaRPr>
                    </a:p>
                  </a:txBody>
                  <a:tcPr marL="0" marR="0" marT="0" marB="0">
                    <a:lnL>
                      <a:noFill/>
                    </a:lnL>
                    <a:lnR w="12700" cap="flat" cmpd="sng" algn="ctr">
                      <a:solidFill>
                        <a:srgbClr val="D3D3D3"/>
                      </a:solidFill>
                      <a:prstDash val="solid"/>
                      <a:round/>
                      <a:headEnd type="none" w="med" len="med"/>
                      <a:tailEnd type="none" w="med" len="med"/>
                    </a:lnR>
                    <a:lnT>
                      <a:noFill/>
                    </a:lnT>
                    <a:lnB>
                      <a:noFill/>
                    </a:lnB>
                  </a:tcPr>
                </a:tc>
                <a:tc>
                  <a:txBody>
                    <a:bodyPr/>
                    <a:lstStyle/>
                    <a:p>
                      <a:pPr marL="0" marR="0" fontAlgn="t">
                        <a:lnSpc>
                          <a:spcPct val="107000"/>
                        </a:lnSpc>
                        <a:spcBef>
                          <a:spcPts val="0"/>
                        </a:spcBef>
                        <a:spcAft>
                          <a:spcPts val="0"/>
                        </a:spcAft>
                      </a:pPr>
                      <a:r>
                        <a:rPr lang="en-US" sz="75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1b. Outpatient/Ambulatory Health Services</a:t>
                      </a:r>
                      <a:endParaRPr lang="en-US" sz="750" dirty="0">
                        <a:effectLst/>
                        <a:latin typeface="Calibri" panose="020F0502020204030204" pitchFamily="34" charset="0"/>
                        <a:ea typeface="Calibri" panose="020F0502020204030204" pitchFamily="34" charset="0"/>
                        <a:cs typeface="Times New Roman" panose="02020603050405020304" pitchFamily="18" charset="0"/>
                      </a:endParaRP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nSpc>
                          <a:spcPct val="107000"/>
                        </a:lnSpc>
                      </a:pPr>
                      <a:r>
                        <a:rPr lang="en-US" sz="750" dirty="0">
                          <a:effectLst/>
                          <a:latin typeface="Calibri" panose="020F0502020204030204" pitchFamily="34" charset="0"/>
                          <a:cs typeface="Times New Roman" panose="02020603050405020304" pitchFamily="18" charset="0"/>
                        </a:rPr>
                        <a:t>142</a:t>
                      </a: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nSpc>
                          <a:spcPct val="107000"/>
                        </a:lnSpc>
                      </a:pPr>
                      <a:r>
                        <a:rPr lang="en-US" sz="750" dirty="0">
                          <a:effectLst/>
                          <a:latin typeface="Calibri" panose="020F0502020204030204" pitchFamily="34" charset="0"/>
                          <a:cs typeface="Times New Roman" panose="02020603050405020304" pitchFamily="18" charset="0"/>
                        </a:rPr>
                        <a:t>4163</a:t>
                      </a: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nSpc>
                          <a:spcPct val="107000"/>
                        </a:lnSpc>
                      </a:pPr>
                      <a:r>
                        <a:rPr lang="en-US" sz="750" dirty="0">
                          <a:effectLst/>
                          <a:latin typeface="Calibri" panose="020F0502020204030204" pitchFamily="34" charset="0"/>
                          <a:cs typeface="Times New Roman" panose="02020603050405020304" pitchFamily="18" charset="0"/>
                        </a:rPr>
                        <a:t>4305</a:t>
                      </a: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extLst>
                  <a:ext uri="{0D108BD9-81ED-4DB2-BD59-A6C34878D82A}">
                    <a16:rowId xmlns:a16="http://schemas.microsoft.com/office/drawing/2014/main" val="10005"/>
                  </a:ext>
                </a:extLst>
              </a:tr>
              <a:tr h="427041">
                <a:tc>
                  <a:txBody>
                    <a:bodyPr/>
                    <a:lstStyle/>
                    <a:p>
                      <a:pPr>
                        <a:lnSpc>
                          <a:spcPct val="107000"/>
                        </a:lnSpc>
                      </a:pPr>
                      <a:endParaRPr lang="en-US" sz="800">
                        <a:effectLst/>
                        <a:latin typeface="Calibri" panose="020F0502020204030204" pitchFamily="34" charset="0"/>
                        <a:cs typeface="Times New Roman" panose="02020603050405020304" pitchFamily="18" charset="0"/>
                      </a:endParaRPr>
                    </a:p>
                  </a:txBody>
                  <a:tcPr marL="0" marR="0" marT="0" marB="0">
                    <a:lnL>
                      <a:noFill/>
                    </a:lnL>
                    <a:lnR w="12700" cap="flat" cmpd="sng" algn="ctr">
                      <a:solidFill>
                        <a:srgbClr val="D3D3D3"/>
                      </a:solidFill>
                      <a:prstDash val="solid"/>
                      <a:round/>
                      <a:headEnd type="none" w="med" len="med"/>
                      <a:tailEnd type="none" w="med" len="med"/>
                    </a:lnR>
                    <a:lnT>
                      <a:noFill/>
                    </a:lnT>
                    <a:lnB>
                      <a:noFill/>
                    </a:lnB>
                  </a:tcPr>
                </a:tc>
                <a:tc>
                  <a:txBody>
                    <a:bodyPr/>
                    <a:lstStyle/>
                    <a:p>
                      <a:pPr marL="0" marR="0" fontAlgn="t">
                        <a:lnSpc>
                          <a:spcPct val="107000"/>
                        </a:lnSpc>
                        <a:spcBef>
                          <a:spcPts val="0"/>
                        </a:spcBef>
                        <a:spcAft>
                          <a:spcPts val="0"/>
                        </a:spcAft>
                      </a:pPr>
                      <a:r>
                        <a:rPr lang="en-US" sz="75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1c. Medical Case Management, including Treatment Adherence Services</a:t>
                      </a:r>
                      <a:endParaRPr lang="en-US" sz="750" dirty="0">
                        <a:effectLst/>
                        <a:latin typeface="Calibri" panose="020F0502020204030204" pitchFamily="34" charset="0"/>
                        <a:ea typeface="Calibri" panose="020F0502020204030204" pitchFamily="34" charset="0"/>
                        <a:cs typeface="Times New Roman" panose="02020603050405020304" pitchFamily="18" charset="0"/>
                      </a:endParaRP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nSpc>
                          <a:spcPct val="107000"/>
                        </a:lnSpc>
                      </a:pPr>
                      <a:r>
                        <a:rPr lang="en-US" sz="750" dirty="0">
                          <a:effectLst/>
                          <a:latin typeface="Calibri" panose="020F0502020204030204" pitchFamily="34" charset="0"/>
                          <a:cs typeface="Times New Roman" panose="02020603050405020304" pitchFamily="18" charset="0"/>
                        </a:rPr>
                        <a:t>36</a:t>
                      </a: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nSpc>
                          <a:spcPct val="107000"/>
                        </a:lnSpc>
                      </a:pPr>
                      <a:r>
                        <a:rPr lang="en-US" sz="750" dirty="0">
                          <a:effectLst/>
                          <a:latin typeface="Calibri" panose="020F0502020204030204" pitchFamily="34" charset="0"/>
                          <a:cs typeface="Times New Roman" panose="02020603050405020304" pitchFamily="18" charset="0"/>
                        </a:rPr>
                        <a:t>917</a:t>
                      </a: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nSpc>
                          <a:spcPct val="107000"/>
                        </a:lnSpc>
                      </a:pPr>
                      <a:r>
                        <a:rPr lang="en-US" sz="750" dirty="0">
                          <a:effectLst/>
                          <a:latin typeface="Calibri" panose="020F0502020204030204" pitchFamily="34" charset="0"/>
                          <a:cs typeface="Times New Roman" panose="02020603050405020304" pitchFamily="18" charset="0"/>
                        </a:rPr>
                        <a:t>953</a:t>
                      </a: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extLst>
                  <a:ext uri="{0D108BD9-81ED-4DB2-BD59-A6C34878D82A}">
                    <a16:rowId xmlns:a16="http://schemas.microsoft.com/office/drawing/2014/main" val="10006"/>
                  </a:ext>
                </a:extLst>
              </a:tr>
              <a:tr h="298086">
                <a:tc>
                  <a:txBody>
                    <a:bodyPr/>
                    <a:lstStyle/>
                    <a:p>
                      <a:pPr>
                        <a:lnSpc>
                          <a:spcPct val="107000"/>
                        </a:lnSpc>
                      </a:pPr>
                      <a:endParaRPr lang="en-US" sz="800">
                        <a:effectLst/>
                        <a:latin typeface="Calibri" panose="020F0502020204030204" pitchFamily="34" charset="0"/>
                        <a:cs typeface="Times New Roman" panose="02020603050405020304" pitchFamily="18" charset="0"/>
                      </a:endParaRPr>
                    </a:p>
                  </a:txBody>
                  <a:tcPr marL="0" marR="0" marT="0" marB="0">
                    <a:lnL>
                      <a:noFill/>
                    </a:lnL>
                    <a:lnR w="12700" cap="flat" cmpd="sng" algn="ctr">
                      <a:solidFill>
                        <a:srgbClr val="D3D3D3"/>
                      </a:solidFill>
                      <a:prstDash val="solid"/>
                      <a:round/>
                      <a:headEnd type="none" w="med" len="med"/>
                      <a:tailEnd type="none" w="med" len="med"/>
                    </a:lnR>
                    <a:lnT>
                      <a:noFill/>
                    </a:lnT>
                    <a:lnB>
                      <a:noFill/>
                    </a:lnB>
                  </a:tcPr>
                </a:tc>
                <a:tc>
                  <a:txBody>
                    <a:bodyPr/>
                    <a:lstStyle/>
                    <a:p>
                      <a:pPr marL="0" marR="0" fontAlgn="t">
                        <a:lnSpc>
                          <a:spcPct val="107000"/>
                        </a:lnSpc>
                        <a:spcBef>
                          <a:spcPts val="0"/>
                        </a:spcBef>
                        <a:spcAft>
                          <a:spcPts val="0"/>
                        </a:spcAft>
                      </a:pPr>
                      <a:r>
                        <a:rPr lang="en-US" sz="75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1d. Non-Medical Case Management Services</a:t>
                      </a:r>
                      <a:endParaRPr lang="en-US" sz="750" dirty="0">
                        <a:effectLst/>
                        <a:latin typeface="Calibri" panose="020F0502020204030204" pitchFamily="34" charset="0"/>
                        <a:ea typeface="Calibri" panose="020F0502020204030204" pitchFamily="34" charset="0"/>
                        <a:cs typeface="Times New Roman" panose="02020603050405020304" pitchFamily="18" charset="0"/>
                      </a:endParaRP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nSpc>
                          <a:spcPct val="107000"/>
                        </a:lnSpc>
                      </a:pPr>
                      <a:r>
                        <a:rPr lang="en-US" sz="750" dirty="0">
                          <a:effectLst/>
                          <a:latin typeface="Calibri" panose="020F0502020204030204" pitchFamily="34" charset="0"/>
                          <a:cs typeface="Times New Roman" panose="02020603050405020304" pitchFamily="18" charset="0"/>
                        </a:rPr>
                        <a:t>15</a:t>
                      </a: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nSpc>
                          <a:spcPct val="107000"/>
                        </a:lnSpc>
                      </a:pPr>
                      <a:r>
                        <a:rPr lang="en-US" sz="750" dirty="0">
                          <a:effectLst/>
                          <a:latin typeface="Calibri" panose="020F0502020204030204" pitchFamily="34" charset="0"/>
                          <a:cs typeface="Times New Roman" panose="02020603050405020304" pitchFamily="18" charset="0"/>
                        </a:rPr>
                        <a:t>443</a:t>
                      </a: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nSpc>
                          <a:spcPct val="107000"/>
                        </a:lnSpc>
                      </a:pPr>
                      <a:r>
                        <a:rPr lang="en-US" sz="750" dirty="0">
                          <a:effectLst/>
                          <a:latin typeface="Calibri" panose="020F0502020204030204" pitchFamily="34" charset="0"/>
                          <a:cs typeface="Times New Roman" panose="02020603050405020304" pitchFamily="18" charset="0"/>
                        </a:rPr>
                        <a:t>458</a:t>
                      </a: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extLst>
                  <a:ext uri="{0D108BD9-81ED-4DB2-BD59-A6C34878D82A}">
                    <a16:rowId xmlns:a16="http://schemas.microsoft.com/office/drawing/2014/main" val="10007"/>
                  </a:ext>
                </a:extLst>
              </a:tr>
              <a:tr h="185244">
                <a:tc>
                  <a:txBody>
                    <a:bodyPr/>
                    <a:lstStyle/>
                    <a:p>
                      <a:pPr>
                        <a:lnSpc>
                          <a:spcPct val="107000"/>
                        </a:lnSpc>
                      </a:pPr>
                      <a:endParaRPr lang="en-US" sz="800">
                        <a:effectLst/>
                        <a:latin typeface="Calibri" panose="020F0502020204030204" pitchFamily="34" charset="0"/>
                        <a:cs typeface="Times New Roman" panose="02020603050405020304" pitchFamily="18" charset="0"/>
                      </a:endParaRPr>
                    </a:p>
                  </a:txBody>
                  <a:tcPr marL="0" marR="0" marT="0" marB="0">
                    <a:lnL>
                      <a:noFill/>
                    </a:lnL>
                    <a:lnR w="12700" cap="flat" cmpd="sng" algn="ctr">
                      <a:solidFill>
                        <a:srgbClr val="D3D3D3"/>
                      </a:solidFill>
                      <a:prstDash val="solid"/>
                      <a:round/>
                      <a:headEnd type="none" w="med" len="med"/>
                      <a:tailEnd type="none" w="med" len="med"/>
                    </a:lnR>
                    <a:lnT>
                      <a:noFill/>
                    </a:lnT>
                    <a:lnB>
                      <a:noFill/>
                    </a:lnB>
                  </a:tcPr>
                </a:tc>
                <a:tc>
                  <a:txBody>
                    <a:bodyPr/>
                    <a:lstStyle/>
                    <a:p>
                      <a:pPr marL="0" marR="0" fontAlgn="t">
                        <a:lnSpc>
                          <a:spcPct val="107000"/>
                        </a:lnSpc>
                        <a:spcBef>
                          <a:spcPts val="0"/>
                        </a:spcBef>
                        <a:spcAft>
                          <a:spcPts val="0"/>
                        </a:spcAft>
                      </a:pPr>
                      <a:r>
                        <a:rPr lang="en-US" sz="75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1e. Mental Health Services</a:t>
                      </a:r>
                      <a:endParaRPr lang="en-US" sz="750" dirty="0">
                        <a:effectLst/>
                        <a:latin typeface="Calibri" panose="020F0502020204030204" pitchFamily="34" charset="0"/>
                        <a:ea typeface="Calibri" panose="020F0502020204030204" pitchFamily="34" charset="0"/>
                        <a:cs typeface="Times New Roman" panose="02020603050405020304" pitchFamily="18" charset="0"/>
                      </a:endParaRP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nSpc>
                          <a:spcPct val="107000"/>
                        </a:lnSpc>
                      </a:pPr>
                      <a:r>
                        <a:rPr lang="en-US" sz="750" dirty="0">
                          <a:effectLst/>
                          <a:latin typeface="Calibri" panose="020F0502020204030204" pitchFamily="34" charset="0"/>
                          <a:cs typeface="Times New Roman" panose="02020603050405020304" pitchFamily="18" charset="0"/>
                        </a:rPr>
                        <a:t>23</a:t>
                      </a: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nSpc>
                          <a:spcPct val="107000"/>
                        </a:lnSpc>
                      </a:pPr>
                      <a:r>
                        <a:rPr lang="en-US" sz="750" dirty="0">
                          <a:effectLst/>
                          <a:latin typeface="Calibri" panose="020F0502020204030204" pitchFamily="34" charset="0"/>
                          <a:cs typeface="Times New Roman" panose="02020603050405020304" pitchFamily="18" charset="0"/>
                        </a:rPr>
                        <a:t>575</a:t>
                      </a: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nSpc>
                          <a:spcPct val="107000"/>
                        </a:lnSpc>
                      </a:pPr>
                      <a:r>
                        <a:rPr lang="en-US" sz="750" dirty="0">
                          <a:effectLst/>
                          <a:latin typeface="Calibri" panose="020F0502020204030204" pitchFamily="34" charset="0"/>
                          <a:cs typeface="Times New Roman" panose="02020603050405020304" pitchFamily="18" charset="0"/>
                        </a:rPr>
                        <a:t>598</a:t>
                      </a: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extLst>
                  <a:ext uri="{0D108BD9-81ED-4DB2-BD59-A6C34878D82A}">
                    <a16:rowId xmlns:a16="http://schemas.microsoft.com/office/drawing/2014/main" val="10008"/>
                  </a:ext>
                </a:extLst>
              </a:tr>
              <a:tr h="298086">
                <a:tc>
                  <a:txBody>
                    <a:bodyPr/>
                    <a:lstStyle/>
                    <a:p>
                      <a:pPr>
                        <a:lnSpc>
                          <a:spcPct val="107000"/>
                        </a:lnSpc>
                      </a:pPr>
                      <a:endParaRPr lang="en-US" sz="800">
                        <a:effectLst/>
                        <a:latin typeface="Calibri" panose="020F0502020204030204" pitchFamily="34" charset="0"/>
                        <a:cs typeface="Times New Roman" panose="02020603050405020304" pitchFamily="18" charset="0"/>
                      </a:endParaRPr>
                    </a:p>
                  </a:txBody>
                  <a:tcPr marL="0" marR="0" marT="0" marB="0">
                    <a:lnL>
                      <a:noFill/>
                    </a:lnL>
                    <a:lnR w="12700" cap="flat" cmpd="sng" algn="ctr">
                      <a:solidFill>
                        <a:srgbClr val="D3D3D3"/>
                      </a:solidFill>
                      <a:prstDash val="solid"/>
                      <a:round/>
                      <a:headEnd type="none" w="med" len="med"/>
                      <a:tailEnd type="none" w="med" len="med"/>
                    </a:lnR>
                    <a:lnT>
                      <a:noFill/>
                    </a:lnT>
                    <a:lnB>
                      <a:noFill/>
                    </a:lnB>
                  </a:tcPr>
                </a:tc>
                <a:tc>
                  <a:txBody>
                    <a:bodyPr/>
                    <a:lstStyle/>
                    <a:p>
                      <a:pPr marL="0" marR="0" fontAlgn="t">
                        <a:lnSpc>
                          <a:spcPct val="107000"/>
                        </a:lnSpc>
                        <a:spcBef>
                          <a:spcPts val="0"/>
                        </a:spcBef>
                        <a:spcAft>
                          <a:spcPts val="0"/>
                        </a:spcAft>
                      </a:pPr>
                      <a:r>
                        <a:rPr lang="en-US" sz="75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1f. Substance Abuse Outpatient Care</a:t>
                      </a:r>
                      <a:endParaRPr lang="en-US" sz="750" dirty="0">
                        <a:effectLst/>
                        <a:latin typeface="Calibri" panose="020F0502020204030204" pitchFamily="34" charset="0"/>
                        <a:ea typeface="Calibri" panose="020F0502020204030204" pitchFamily="34" charset="0"/>
                        <a:cs typeface="Times New Roman" panose="02020603050405020304" pitchFamily="18" charset="0"/>
                      </a:endParaRP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nSpc>
                          <a:spcPct val="107000"/>
                        </a:lnSpc>
                      </a:pPr>
                      <a:r>
                        <a:rPr lang="en-US" sz="750" dirty="0">
                          <a:effectLst/>
                          <a:latin typeface="Calibri" panose="020F0502020204030204" pitchFamily="34" charset="0"/>
                          <a:cs typeface="Times New Roman" panose="02020603050405020304" pitchFamily="18" charset="0"/>
                        </a:rPr>
                        <a:t>4</a:t>
                      </a: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nSpc>
                          <a:spcPct val="107000"/>
                        </a:lnSpc>
                      </a:pPr>
                      <a:r>
                        <a:rPr lang="en-US" sz="750" dirty="0">
                          <a:effectLst/>
                          <a:latin typeface="Calibri" panose="020F0502020204030204" pitchFamily="34" charset="0"/>
                          <a:cs typeface="Times New Roman" panose="02020603050405020304" pitchFamily="18" charset="0"/>
                        </a:rPr>
                        <a:t>201</a:t>
                      </a: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nSpc>
                          <a:spcPct val="107000"/>
                        </a:lnSpc>
                      </a:pPr>
                      <a:r>
                        <a:rPr lang="en-US" sz="750" dirty="0">
                          <a:effectLst/>
                          <a:latin typeface="Calibri" panose="020F0502020204030204" pitchFamily="34" charset="0"/>
                          <a:cs typeface="Times New Roman" panose="02020603050405020304" pitchFamily="18" charset="0"/>
                        </a:rPr>
                        <a:t>205</a:t>
                      </a: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extLst>
                  <a:ext uri="{0D108BD9-81ED-4DB2-BD59-A6C34878D82A}">
                    <a16:rowId xmlns:a16="http://schemas.microsoft.com/office/drawing/2014/main" val="10009"/>
                  </a:ext>
                </a:extLst>
              </a:tr>
              <a:tr h="298086">
                <a:tc>
                  <a:txBody>
                    <a:bodyPr/>
                    <a:lstStyle/>
                    <a:p>
                      <a:pPr>
                        <a:lnSpc>
                          <a:spcPct val="107000"/>
                        </a:lnSpc>
                      </a:pPr>
                      <a:endParaRPr lang="en-US" sz="800">
                        <a:effectLst/>
                        <a:latin typeface="Calibri" panose="020F0502020204030204" pitchFamily="34" charset="0"/>
                        <a:cs typeface="Times New Roman" panose="02020603050405020304" pitchFamily="18" charset="0"/>
                      </a:endParaRPr>
                    </a:p>
                  </a:txBody>
                  <a:tcPr marL="0" marR="0" marT="0" marB="0">
                    <a:lnL>
                      <a:noFill/>
                    </a:lnL>
                    <a:lnR w="12700" cap="flat" cmpd="sng" algn="ctr">
                      <a:solidFill>
                        <a:srgbClr val="D3D3D3"/>
                      </a:solidFill>
                      <a:prstDash val="solid"/>
                      <a:round/>
                      <a:headEnd type="none" w="med" len="med"/>
                      <a:tailEnd type="none" w="med" len="med"/>
                    </a:lnR>
                    <a:lnT>
                      <a:noFill/>
                    </a:lnT>
                    <a:lnB>
                      <a:noFill/>
                    </a:lnB>
                  </a:tcPr>
                </a:tc>
                <a:tc>
                  <a:txBody>
                    <a:bodyPr/>
                    <a:lstStyle/>
                    <a:p>
                      <a:pPr marL="0" marR="0" fontAlgn="t">
                        <a:lnSpc>
                          <a:spcPct val="107000"/>
                        </a:lnSpc>
                        <a:spcBef>
                          <a:spcPts val="0"/>
                        </a:spcBef>
                        <a:spcAft>
                          <a:spcPts val="0"/>
                        </a:spcAft>
                      </a:pPr>
                      <a:r>
                        <a:rPr lang="en-US" sz="75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1g. Substance Abuse Services (residential)</a:t>
                      </a:r>
                      <a:endParaRPr lang="en-US" sz="750" dirty="0">
                        <a:effectLst/>
                        <a:latin typeface="Calibri" panose="020F0502020204030204" pitchFamily="34" charset="0"/>
                        <a:ea typeface="Calibri" panose="020F0502020204030204" pitchFamily="34" charset="0"/>
                        <a:cs typeface="Times New Roman" panose="02020603050405020304" pitchFamily="18" charset="0"/>
                      </a:endParaRP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nSpc>
                          <a:spcPct val="107000"/>
                        </a:lnSpc>
                      </a:pPr>
                      <a:r>
                        <a:rPr lang="en-US" sz="750" dirty="0">
                          <a:effectLst/>
                          <a:latin typeface="Calibri" panose="020F0502020204030204" pitchFamily="34" charset="0"/>
                          <a:cs typeface="Times New Roman" panose="02020603050405020304" pitchFamily="18" charset="0"/>
                        </a:rPr>
                        <a:t>0</a:t>
                      </a: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nSpc>
                          <a:spcPct val="107000"/>
                        </a:lnSpc>
                      </a:pPr>
                      <a:r>
                        <a:rPr lang="en-US" sz="750" dirty="0">
                          <a:effectLst/>
                          <a:latin typeface="Calibri" panose="020F0502020204030204" pitchFamily="34" charset="0"/>
                          <a:cs typeface="Times New Roman" panose="02020603050405020304" pitchFamily="18" charset="0"/>
                        </a:rPr>
                        <a:t>0</a:t>
                      </a: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nSpc>
                          <a:spcPct val="107000"/>
                        </a:lnSpc>
                      </a:pPr>
                      <a:r>
                        <a:rPr lang="en-US" sz="750" dirty="0">
                          <a:effectLst/>
                          <a:latin typeface="Calibri" panose="020F0502020204030204" pitchFamily="34" charset="0"/>
                          <a:cs typeface="Times New Roman" panose="02020603050405020304" pitchFamily="18" charset="0"/>
                        </a:rPr>
                        <a:t>0</a:t>
                      </a: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extLst>
                  <a:ext uri="{0D108BD9-81ED-4DB2-BD59-A6C34878D82A}">
                    <a16:rowId xmlns:a16="http://schemas.microsoft.com/office/drawing/2014/main" val="10010"/>
                  </a:ext>
                </a:extLst>
              </a:tr>
              <a:tr h="185244">
                <a:tc>
                  <a:txBody>
                    <a:bodyPr/>
                    <a:lstStyle/>
                    <a:p>
                      <a:pPr>
                        <a:lnSpc>
                          <a:spcPct val="107000"/>
                        </a:lnSpc>
                      </a:pPr>
                      <a:endParaRPr lang="en-US" sz="800">
                        <a:effectLst/>
                        <a:latin typeface="Calibri" panose="020F0502020204030204" pitchFamily="34" charset="0"/>
                        <a:cs typeface="Times New Roman" panose="02020603050405020304" pitchFamily="18" charset="0"/>
                      </a:endParaRPr>
                    </a:p>
                  </a:txBody>
                  <a:tcPr marL="0" marR="0" marT="0" marB="0">
                    <a:lnL>
                      <a:noFill/>
                    </a:lnL>
                    <a:lnR w="12700" cap="flat" cmpd="sng" algn="ctr">
                      <a:solidFill>
                        <a:srgbClr val="D3D3D3"/>
                      </a:solidFill>
                      <a:prstDash val="solid"/>
                      <a:round/>
                      <a:headEnd type="none" w="med" len="med"/>
                      <a:tailEnd type="none" w="med" len="med"/>
                    </a:lnR>
                    <a:lnT>
                      <a:noFill/>
                    </a:lnT>
                    <a:lnB>
                      <a:noFill/>
                    </a:lnB>
                  </a:tcPr>
                </a:tc>
                <a:tc>
                  <a:txBody>
                    <a:bodyPr/>
                    <a:lstStyle/>
                    <a:p>
                      <a:pPr marL="0" marR="0" fontAlgn="t">
                        <a:lnSpc>
                          <a:spcPct val="107000"/>
                        </a:lnSpc>
                        <a:spcBef>
                          <a:spcPts val="0"/>
                        </a:spcBef>
                        <a:spcAft>
                          <a:spcPts val="0"/>
                        </a:spcAft>
                      </a:pPr>
                      <a:r>
                        <a:rPr lang="en-US" sz="75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1h. Housing</a:t>
                      </a:r>
                      <a:endParaRPr lang="en-US" sz="750" dirty="0">
                        <a:effectLst/>
                        <a:latin typeface="Calibri" panose="020F0502020204030204" pitchFamily="34" charset="0"/>
                        <a:ea typeface="Calibri" panose="020F0502020204030204" pitchFamily="34" charset="0"/>
                        <a:cs typeface="Times New Roman" panose="02020603050405020304" pitchFamily="18" charset="0"/>
                      </a:endParaRP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nSpc>
                          <a:spcPct val="107000"/>
                        </a:lnSpc>
                      </a:pPr>
                      <a:r>
                        <a:rPr lang="en-US" sz="750" dirty="0">
                          <a:effectLst/>
                          <a:latin typeface="Calibri" panose="020F0502020204030204" pitchFamily="34" charset="0"/>
                          <a:cs typeface="Times New Roman" panose="02020603050405020304" pitchFamily="18" charset="0"/>
                        </a:rPr>
                        <a:t>1</a:t>
                      </a: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nSpc>
                          <a:spcPct val="107000"/>
                        </a:lnSpc>
                      </a:pPr>
                      <a:r>
                        <a:rPr lang="en-US" sz="750" dirty="0">
                          <a:effectLst/>
                          <a:latin typeface="Calibri" panose="020F0502020204030204" pitchFamily="34" charset="0"/>
                          <a:cs typeface="Times New Roman" panose="02020603050405020304" pitchFamily="18" charset="0"/>
                        </a:rPr>
                        <a:t>1</a:t>
                      </a: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a:lnSpc>
                          <a:spcPct val="107000"/>
                        </a:lnSpc>
                      </a:pPr>
                      <a:r>
                        <a:rPr lang="en-US" sz="750" dirty="0">
                          <a:effectLst/>
                          <a:latin typeface="Calibri" panose="020F0502020204030204" pitchFamily="34" charset="0"/>
                          <a:cs typeface="Times New Roman" panose="02020603050405020304" pitchFamily="18" charset="0"/>
                        </a:rPr>
                        <a:t>2</a:t>
                      </a: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extLst>
                  <a:ext uri="{0D108BD9-81ED-4DB2-BD59-A6C34878D82A}">
                    <a16:rowId xmlns:a16="http://schemas.microsoft.com/office/drawing/2014/main" val="10011"/>
                  </a:ext>
                </a:extLst>
              </a:tr>
              <a:tr h="180779">
                <a:tc>
                  <a:txBody>
                    <a:bodyPr/>
                    <a:lstStyle/>
                    <a:p>
                      <a:pPr>
                        <a:lnSpc>
                          <a:spcPct val="107000"/>
                        </a:lnSpc>
                      </a:pPr>
                      <a:endParaRPr lang="en-US" sz="800">
                        <a:effectLst/>
                        <a:latin typeface="Calibri" panose="020F0502020204030204" pitchFamily="34" charset="0"/>
                        <a:cs typeface="Times New Roman" panose="02020603050405020304" pitchFamily="18" charset="0"/>
                      </a:endParaRPr>
                    </a:p>
                  </a:txBody>
                  <a:tcPr marL="0" marR="0" marT="0" marB="0">
                    <a:lnL>
                      <a:noFill/>
                    </a:lnL>
                    <a:lnR w="12700" cap="flat" cmpd="sng" algn="ctr">
                      <a:solidFill>
                        <a:srgbClr val="D3D3D3"/>
                      </a:solidFill>
                      <a:prstDash val="solid"/>
                      <a:round/>
                      <a:headEnd type="none" w="med" len="med"/>
                      <a:tailEnd type="none" w="med" len="med"/>
                    </a:lnR>
                    <a:lnT>
                      <a:noFill/>
                    </a:lnT>
                    <a:lnB>
                      <a:noFill/>
                    </a:lnB>
                  </a:tcPr>
                </a:tc>
                <a:tc gridSpan="4">
                  <a:txBody>
                    <a:bodyPr/>
                    <a:lstStyle/>
                    <a:p>
                      <a:pPr marL="0" marR="0" fontAlgn="t">
                        <a:lnSpc>
                          <a:spcPct val="107000"/>
                        </a:lnSpc>
                        <a:spcBef>
                          <a:spcPts val="0"/>
                        </a:spcBef>
                        <a:spcAft>
                          <a:spcPts val="0"/>
                        </a:spcAft>
                      </a:pPr>
                      <a:r>
                        <a:rPr lang="en-US" sz="75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Health Outcomes</a:t>
                      </a:r>
                      <a:endParaRPr lang="en-US" sz="750" dirty="0">
                        <a:effectLst/>
                        <a:latin typeface="Calibri" panose="020F0502020204030204" pitchFamily="34" charset="0"/>
                        <a:ea typeface="Calibri" panose="020F0502020204030204" pitchFamily="34" charset="0"/>
                        <a:cs typeface="Times New Roman" panose="02020603050405020304" pitchFamily="18" charset="0"/>
                      </a:endParaRP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solidFill>
                      <a:srgbClr val="00000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2"/>
                  </a:ext>
                </a:extLst>
              </a:tr>
              <a:tr h="298086">
                <a:tc>
                  <a:txBody>
                    <a:bodyPr/>
                    <a:lstStyle/>
                    <a:p>
                      <a:pPr>
                        <a:lnSpc>
                          <a:spcPct val="107000"/>
                        </a:lnSpc>
                      </a:pPr>
                      <a:endParaRPr lang="en-US" sz="800">
                        <a:effectLst/>
                        <a:latin typeface="Calibri" panose="020F0502020204030204" pitchFamily="34" charset="0"/>
                        <a:cs typeface="Times New Roman" panose="02020603050405020304" pitchFamily="18" charset="0"/>
                      </a:endParaRPr>
                    </a:p>
                  </a:txBody>
                  <a:tcPr marL="0" marR="0" marT="0" marB="0">
                    <a:lnL>
                      <a:noFill/>
                    </a:lnL>
                    <a:lnR w="12700" cap="flat" cmpd="sng" algn="ctr">
                      <a:solidFill>
                        <a:srgbClr val="D3D3D3"/>
                      </a:solidFill>
                      <a:prstDash val="solid"/>
                      <a:round/>
                      <a:headEnd type="none" w="med" len="med"/>
                      <a:tailEnd type="none" w="med" len="med"/>
                    </a:lnR>
                    <a:lnT>
                      <a:noFill/>
                    </a:lnT>
                    <a:lnB>
                      <a:noFill/>
                    </a:lnB>
                  </a:tcPr>
                </a:tc>
                <a:tc>
                  <a:txBody>
                    <a:bodyPr/>
                    <a:lstStyle/>
                    <a:p>
                      <a:pPr marL="0" marR="0" fontAlgn="t">
                        <a:lnSpc>
                          <a:spcPct val="107000"/>
                        </a:lnSpc>
                        <a:spcBef>
                          <a:spcPts val="0"/>
                        </a:spcBef>
                        <a:spcAft>
                          <a:spcPts val="0"/>
                        </a:spcAft>
                      </a:pPr>
                      <a:r>
                        <a:rPr lang="en-US" sz="75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 Prescribed ART in the reporting period</a:t>
                      </a:r>
                      <a:endParaRPr lang="en-US" sz="750" dirty="0">
                        <a:effectLst/>
                        <a:latin typeface="Calibri" panose="020F0502020204030204" pitchFamily="34" charset="0"/>
                        <a:ea typeface="Calibri" panose="020F0502020204030204" pitchFamily="34" charset="0"/>
                        <a:cs typeface="Times New Roman" panose="02020603050405020304" pitchFamily="18" charset="0"/>
                      </a:endParaRP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marL="0" marR="0">
                        <a:lnSpc>
                          <a:spcPct val="107000"/>
                        </a:lnSpc>
                        <a:spcBef>
                          <a:spcPts val="0"/>
                        </a:spcBef>
                        <a:spcAft>
                          <a:spcPts val="0"/>
                        </a:spcAft>
                      </a:pP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 0</a:t>
                      </a:r>
                      <a:endParaRPr lang="en-US" sz="750" dirty="0">
                        <a:effectLst/>
                        <a:latin typeface="Calibri" panose="020F0502020204030204" pitchFamily="34" charset="0"/>
                        <a:ea typeface="Calibri" panose="020F0502020204030204" pitchFamily="34" charset="0"/>
                        <a:cs typeface="Times New Roman" panose="02020603050405020304" pitchFamily="18" charset="0"/>
                      </a:endParaRP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marL="0" marR="0">
                        <a:lnSpc>
                          <a:spcPct val="107000"/>
                        </a:lnSpc>
                        <a:spcBef>
                          <a:spcPts val="0"/>
                        </a:spcBef>
                        <a:spcAft>
                          <a:spcPts val="0"/>
                        </a:spcAft>
                      </a:pP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 0</a:t>
                      </a:r>
                      <a:endParaRPr lang="en-US" sz="750" dirty="0">
                        <a:effectLst/>
                        <a:latin typeface="Calibri" panose="020F0502020204030204" pitchFamily="34" charset="0"/>
                        <a:ea typeface="Calibri" panose="020F0502020204030204" pitchFamily="34" charset="0"/>
                        <a:cs typeface="Times New Roman" panose="02020603050405020304" pitchFamily="18" charset="0"/>
                      </a:endParaRP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tc>
                  <a:txBody>
                    <a:bodyPr/>
                    <a:lstStyle/>
                    <a:p>
                      <a:pPr marL="0" marR="0">
                        <a:lnSpc>
                          <a:spcPct val="107000"/>
                        </a:lnSpc>
                        <a:spcBef>
                          <a:spcPts val="0"/>
                        </a:spcBef>
                        <a:spcAft>
                          <a:spcPts val="0"/>
                        </a:spcAft>
                      </a:pPr>
                      <a:r>
                        <a:rPr lang="en-US" sz="750" dirty="0">
                          <a:effectLst/>
                          <a:latin typeface="Times New Roman" panose="02020603050405020304" pitchFamily="18" charset="0"/>
                          <a:ea typeface="Times New Roman" panose="02020603050405020304" pitchFamily="18" charset="0"/>
                          <a:cs typeface="Times New Roman" panose="02020603050405020304" pitchFamily="18" charset="0"/>
                        </a:rPr>
                        <a:t> 0</a:t>
                      </a:r>
                      <a:endParaRPr lang="en-US" sz="750" dirty="0">
                        <a:effectLst/>
                        <a:latin typeface="Calibri" panose="020F0502020204030204" pitchFamily="34" charset="0"/>
                        <a:ea typeface="Calibri" panose="020F0502020204030204" pitchFamily="34" charset="0"/>
                        <a:cs typeface="Times New Roman" panose="02020603050405020304" pitchFamily="18" charset="0"/>
                      </a:endParaRPr>
                    </a:p>
                  </a:txBody>
                  <a:tcPr marL="18059" marR="18059" marT="18059" marB="18059">
                    <a:lnL w="12700" cap="flat" cmpd="sng" algn="ctr">
                      <a:solidFill>
                        <a:srgbClr val="D3D3D3"/>
                      </a:solidFill>
                      <a:prstDash val="solid"/>
                      <a:round/>
                      <a:headEnd type="none" w="med" len="med"/>
                      <a:tailEnd type="none" w="med" len="med"/>
                    </a:lnL>
                    <a:lnR w="12700" cap="flat" cmpd="sng" algn="ctr">
                      <a:solidFill>
                        <a:srgbClr val="D3D3D3"/>
                      </a:solidFill>
                      <a:prstDash val="solid"/>
                      <a:round/>
                      <a:headEnd type="none" w="med" len="med"/>
                      <a:tailEnd type="none" w="med" len="med"/>
                    </a:lnR>
                    <a:lnT w="12700" cap="flat" cmpd="sng" algn="ctr">
                      <a:solidFill>
                        <a:srgbClr val="D3D3D3"/>
                      </a:solidFill>
                      <a:prstDash val="solid"/>
                      <a:round/>
                      <a:headEnd type="none" w="med" len="med"/>
                      <a:tailEnd type="none" w="med" len="med"/>
                    </a:lnT>
                    <a:lnB w="12700" cap="flat" cmpd="sng" algn="ctr">
                      <a:solidFill>
                        <a:srgbClr val="D3D3D3"/>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pic>
        <p:nvPicPr>
          <p:cNvPr id="5" name="Picture 4"/>
          <p:cNvPicPr>
            <a:picLocks noChangeAspect="1"/>
          </p:cNvPicPr>
          <p:nvPr/>
        </p:nvPicPr>
        <p:blipFill>
          <a:blip r:embed="rId3"/>
          <a:stretch>
            <a:fillRect/>
          </a:stretch>
        </p:blipFill>
        <p:spPr>
          <a:xfrm>
            <a:off x="5764667" y="1373378"/>
            <a:ext cx="4937760" cy="5276151"/>
          </a:xfrm>
          <a:prstGeom prst="rect">
            <a:avLst/>
          </a:prstGeom>
        </p:spPr>
      </p:pic>
      <p:sp>
        <p:nvSpPr>
          <p:cNvPr id="6" name="TextBox 5"/>
          <p:cNvSpPr txBox="1"/>
          <p:nvPr/>
        </p:nvSpPr>
        <p:spPr>
          <a:xfrm>
            <a:off x="326001" y="210710"/>
            <a:ext cx="6575651" cy="954107"/>
          </a:xfrm>
          <a:prstGeom prst="rect">
            <a:avLst/>
          </a:prstGeom>
          <a:noFill/>
        </p:spPr>
        <p:txBody>
          <a:bodyPr wrap="square" rtlCol="0">
            <a:spAutoFit/>
          </a:bodyPr>
          <a:lstStyle/>
          <a:p>
            <a:r>
              <a:rPr lang="en-US" sz="1400" dirty="0"/>
              <a:t>Triannual Report= e2Fulton Client Services Count Report (CSCR)</a:t>
            </a:r>
          </a:p>
          <a:p>
            <a:r>
              <a:rPr lang="en-US" sz="1400" dirty="0"/>
              <a:t>Column A of triannual= New clients column CSCR</a:t>
            </a:r>
          </a:p>
          <a:p>
            <a:r>
              <a:rPr lang="en-US" sz="1400" dirty="0"/>
              <a:t>Column B of triannual= Clients- New Clients (CSCR) </a:t>
            </a:r>
            <a:r>
              <a:rPr lang="en-US" sz="1400" u="sng" dirty="0"/>
              <a:t>or</a:t>
            </a:r>
            <a:r>
              <a:rPr lang="en-US" sz="1400" dirty="0"/>
              <a:t> Column A- Column C (triannual) </a:t>
            </a:r>
          </a:p>
          <a:p>
            <a:r>
              <a:rPr lang="en-US" sz="1400" dirty="0"/>
              <a:t>Column C of triannual= Clients column of CSCR</a:t>
            </a:r>
          </a:p>
        </p:txBody>
      </p:sp>
      <p:sp>
        <p:nvSpPr>
          <p:cNvPr id="7" name="Down Arrow 6"/>
          <p:cNvSpPr/>
          <p:nvPr/>
        </p:nvSpPr>
        <p:spPr>
          <a:xfrm>
            <a:off x="9118036" y="114876"/>
            <a:ext cx="703094" cy="1431946"/>
          </a:xfrm>
          <a:prstGeom prst="down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spAutoFit/>
          </a:bodyPr>
          <a:lstStyle/>
          <a:p>
            <a:pPr algn="ctr"/>
            <a:r>
              <a:rPr lang="en-US" sz="1100" dirty="0"/>
              <a:t>Data for column A</a:t>
            </a:r>
          </a:p>
        </p:txBody>
      </p:sp>
      <p:sp>
        <p:nvSpPr>
          <p:cNvPr id="8" name="Down Arrow 7"/>
          <p:cNvSpPr/>
          <p:nvPr/>
        </p:nvSpPr>
        <p:spPr>
          <a:xfrm>
            <a:off x="8277922" y="114876"/>
            <a:ext cx="703094" cy="1431946"/>
          </a:xfrm>
          <a:prstGeom prst="down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spAutoFit/>
          </a:bodyPr>
          <a:lstStyle/>
          <a:p>
            <a:pPr algn="ctr"/>
            <a:r>
              <a:rPr lang="en-US" sz="1100" dirty="0"/>
              <a:t>Data for column C</a:t>
            </a:r>
          </a:p>
        </p:txBody>
      </p:sp>
      <p:sp>
        <p:nvSpPr>
          <p:cNvPr id="9" name="Down Arrow 8"/>
          <p:cNvSpPr/>
          <p:nvPr/>
        </p:nvSpPr>
        <p:spPr>
          <a:xfrm rot="16200000">
            <a:off x="4628983" y="5868551"/>
            <a:ext cx="703094" cy="1431946"/>
          </a:xfrm>
          <a:prstGeom prst="down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spAutoFit/>
          </a:bodyPr>
          <a:lstStyle/>
          <a:p>
            <a:pPr algn="ctr"/>
            <a:r>
              <a:rPr lang="en-US" sz="1100" dirty="0"/>
              <a:t>Data for row 1</a:t>
            </a:r>
          </a:p>
        </p:txBody>
      </p:sp>
      <p:sp>
        <p:nvSpPr>
          <p:cNvPr id="10" name="TextBox 9"/>
          <p:cNvSpPr txBox="1"/>
          <p:nvPr/>
        </p:nvSpPr>
        <p:spPr>
          <a:xfrm>
            <a:off x="643296" y="1622026"/>
            <a:ext cx="1346328" cy="246221"/>
          </a:xfrm>
          <a:prstGeom prst="rect">
            <a:avLst/>
          </a:prstGeom>
          <a:noFill/>
        </p:spPr>
        <p:txBody>
          <a:bodyPr wrap="square" rtlCol="0">
            <a:spAutoFit/>
          </a:bodyPr>
          <a:lstStyle/>
          <a:p>
            <a:r>
              <a:rPr lang="en-US" sz="1000" b="1" u="sng" dirty="0"/>
              <a:t>Triannual Report</a:t>
            </a:r>
          </a:p>
        </p:txBody>
      </p:sp>
      <p:sp>
        <p:nvSpPr>
          <p:cNvPr id="11" name="TextBox 10"/>
          <p:cNvSpPr txBox="1"/>
          <p:nvPr/>
        </p:nvSpPr>
        <p:spPr>
          <a:xfrm>
            <a:off x="5768989" y="1165020"/>
            <a:ext cx="2070193" cy="246221"/>
          </a:xfrm>
          <a:prstGeom prst="rect">
            <a:avLst/>
          </a:prstGeom>
          <a:noFill/>
        </p:spPr>
        <p:txBody>
          <a:bodyPr wrap="square" rtlCol="0">
            <a:spAutoFit/>
          </a:bodyPr>
          <a:lstStyle/>
          <a:p>
            <a:r>
              <a:rPr lang="en-US" sz="1000" b="1" u="sng" dirty="0"/>
              <a:t>Client Services Count Report </a:t>
            </a:r>
            <a:r>
              <a:rPr lang="en-US" sz="1000" u="sng" dirty="0"/>
              <a:t>(CSCR)</a:t>
            </a:r>
          </a:p>
        </p:txBody>
      </p:sp>
    </p:spTree>
    <p:extLst>
      <p:ext uri="{BB962C8B-B14F-4D97-AF65-F5344CB8AC3E}">
        <p14:creationId xmlns:p14="http://schemas.microsoft.com/office/powerpoint/2010/main" val="1885303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75F6162-B3E0-457B-A845-61C14CEEE255}"/>
              </a:ext>
            </a:extLst>
          </p:cNvPr>
          <p:cNvSpPr txBox="1"/>
          <p:nvPr/>
        </p:nvSpPr>
        <p:spPr>
          <a:xfrm>
            <a:off x="1200150" y="606606"/>
            <a:ext cx="8858250" cy="2308324"/>
          </a:xfrm>
          <a:prstGeom prst="rect">
            <a:avLst/>
          </a:prstGeom>
          <a:noFill/>
        </p:spPr>
        <p:txBody>
          <a:bodyPr wrap="square">
            <a:spAutoFit/>
          </a:bodyPr>
          <a:lstStyle/>
          <a:p>
            <a:r>
              <a:rPr lang="en-US" sz="4800" dirty="0"/>
              <a:t>Using the E2 Visual Analytics Report to retrieve </a:t>
            </a:r>
            <a:r>
              <a:rPr lang="en-US" sz="4800" b="1" dirty="0"/>
              <a:t>Prescribed ART </a:t>
            </a:r>
            <a:r>
              <a:rPr lang="en-US" sz="4800" dirty="0"/>
              <a:t>for</a:t>
            </a:r>
            <a:r>
              <a:rPr lang="en-US" sz="4800" dirty="0">
                <a:solidFill>
                  <a:srgbClr val="FF0000"/>
                </a:solidFill>
              </a:rPr>
              <a:t> </a:t>
            </a:r>
            <a:r>
              <a:rPr lang="en-US" sz="4800" dirty="0"/>
              <a:t>the Triannual Report</a:t>
            </a:r>
          </a:p>
        </p:txBody>
      </p:sp>
      <p:pic>
        <p:nvPicPr>
          <p:cNvPr id="5" name="Picture 4">
            <a:extLst>
              <a:ext uri="{FF2B5EF4-FFF2-40B4-BE49-F238E27FC236}">
                <a16:creationId xmlns:a16="http://schemas.microsoft.com/office/drawing/2014/main" id="{F7866255-C8CF-4AC5-8D4F-0F1453DADA3F}"/>
              </a:ext>
            </a:extLst>
          </p:cNvPr>
          <p:cNvPicPr>
            <a:picLocks noChangeAspect="1"/>
          </p:cNvPicPr>
          <p:nvPr/>
        </p:nvPicPr>
        <p:blipFill>
          <a:blip r:embed="rId3"/>
          <a:stretch>
            <a:fillRect/>
          </a:stretch>
        </p:blipFill>
        <p:spPr>
          <a:xfrm>
            <a:off x="1107871" y="3813408"/>
            <a:ext cx="8562975" cy="2038350"/>
          </a:xfrm>
          <a:prstGeom prst="rect">
            <a:avLst/>
          </a:prstGeom>
        </p:spPr>
      </p:pic>
      <p:sp>
        <p:nvSpPr>
          <p:cNvPr id="2" name="TextBox 1">
            <a:extLst>
              <a:ext uri="{FF2B5EF4-FFF2-40B4-BE49-F238E27FC236}">
                <a16:creationId xmlns:a16="http://schemas.microsoft.com/office/drawing/2014/main" id="{302907A9-94BF-433A-8FD8-DBF1DD71A952}"/>
              </a:ext>
            </a:extLst>
          </p:cNvPr>
          <p:cNvSpPr txBox="1"/>
          <p:nvPr/>
        </p:nvSpPr>
        <p:spPr>
          <a:xfrm>
            <a:off x="1200150" y="3330429"/>
            <a:ext cx="3480907" cy="646331"/>
          </a:xfrm>
          <a:prstGeom prst="rect">
            <a:avLst/>
          </a:prstGeom>
          <a:noFill/>
        </p:spPr>
        <p:txBody>
          <a:bodyPr wrap="square" rtlCol="0">
            <a:spAutoFit/>
          </a:bodyPr>
          <a:lstStyle/>
          <a:p>
            <a:r>
              <a:rPr lang="en-US" dirty="0"/>
              <a:t>Step 1: Select Reports</a:t>
            </a:r>
          </a:p>
          <a:p>
            <a:r>
              <a:rPr lang="en-US" dirty="0"/>
              <a:t>Step 2: Select e2 Visual Analytics</a:t>
            </a:r>
          </a:p>
        </p:txBody>
      </p:sp>
    </p:spTree>
    <p:extLst>
      <p:ext uri="{BB962C8B-B14F-4D97-AF65-F5344CB8AC3E}">
        <p14:creationId xmlns:p14="http://schemas.microsoft.com/office/powerpoint/2010/main" val="21917261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22814</TotalTime>
  <Words>857</Words>
  <Application>Microsoft Office PowerPoint</Application>
  <PresentationFormat>Widescreen</PresentationFormat>
  <Paragraphs>108</Paragraphs>
  <Slides>16</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Adelle W01 Bold</vt:lpstr>
      <vt:lpstr>-apple-system</vt:lpstr>
      <vt:lpstr>Arial</vt:lpstr>
      <vt:lpstr>Calibri</vt:lpstr>
      <vt:lpstr>Calibri Light</vt:lpstr>
      <vt:lpstr>Times New Roman</vt:lpstr>
      <vt:lpstr>Office Theme</vt:lpstr>
      <vt:lpstr>Triannual Report  Data Tutorial</vt:lpstr>
      <vt:lpstr>PowerPoint Presentation</vt:lpstr>
      <vt:lpstr>Using the Client Services Count Report (CSCR) to Complete the  Triannual Report</vt:lpstr>
      <vt:lpstr>EHE Initiative Services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*Things to keep in mind*</vt:lpstr>
      <vt:lpstr>The final step is uploading your triannual data into the HRSA Electronic Handbook (EHB) </vt:lpstr>
    </vt:vector>
  </TitlesOfParts>
  <Company>Fulton County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Lawrence, Tiffany</dc:creator>
  <cp:lastModifiedBy>Richelieu, Verna</cp:lastModifiedBy>
  <cp:revision>77</cp:revision>
  <dcterms:created xsi:type="dcterms:W3CDTF">2022-01-27T18:36:38Z</dcterms:created>
  <dcterms:modified xsi:type="dcterms:W3CDTF">2024-10-04T15:53:14Z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71d883f-cbf1-4db2-8fcd-1fba56777934_Name">
    <vt:lpwstr>defa4170-0d19-0005-0004-bc88714345d2</vt:lpwstr>
  </property>
  <property fmtid="{D5CDD505-2E9C-101B-9397-08002B2CF9AE}" pid="3" name="MSIP_Label_171d883f-cbf1-4db2-8fcd-1fba56777934_ActionId">
    <vt:lpwstr>6ec806d7-1010-4598-b0c8-6cfb91ed6bb1</vt:lpwstr>
  </property>
  <property fmtid="{D5CDD505-2E9C-101B-9397-08002B2CF9AE}" pid="4" name="MSIP_Label_171d883f-cbf1-4db2-8fcd-1fba56777934_Enabled">
    <vt:lpwstr>true</vt:lpwstr>
  </property>
  <property fmtid="{D5CDD505-2E9C-101B-9397-08002B2CF9AE}" pid="5" name="MSIP_Label_171d883f-cbf1-4db2-8fcd-1fba56777934_SetDate">
    <vt:lpwstr>2024-06-03T14:24:13Z</vt:lpwstr>
  </property>
  <property fmtid="{D5CDD505-2E9C-101B-9397-08002B2CF9AE}" pid="6" name="MSIP_Label_171d883f-cbf1-4db2-8fcd-1fba56777934_SiteId">
    <vt:lpwstr>e9419b64-f703-46e8-a508-e2531b655ba4</vt:lpwstr>
  </property>
  <property fmtid="{D5CDD505-2E9C-101B-9397-08002B2CF9AE}" pid="7" name="MSIP_Label_171d883f-cbf1-4db2-8fcd-1fba56777934_Method">
    <vt:lpwstr>Standard</vt:lpwstr>
  </property>
  <property fmtid="{D5CDD505-2E9C-101B-9397-08002B2CF9AE}" pid="8" name="MSIP_Label_171d883f-cbf1-4db2-8fcd-1fba56777934_ContentBits">
    <vt:lpwstr>0</vt:lpwstr>
  </property>
</Properties>
</file>